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</p:sldIdLst>
  <p:sldSz cy="6858000" cx="9144000"/>
  <p:notesSz cx="6858000" cy="9144000"/>
  <p:embeddedFontLst>
    <p:embeddedFont>
      <p:font typeface="Arial Black"/>
      <p:regular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3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font" Target="fonts/ArialBlack-regular.fntdata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lnSpc>
                <a:spcPct val="80000"/>
              </a:lnSpc>
              <a:spcBef>
                <a:spcPts val="970"/>
              </a:spcBef>
              <a:spcAft>
                <a:spcPts val="600"/>
              </a:spcAft>
              <a:buClr>
                <a:schemeClr val="dk2"/>
              </a:buClr>
              <a:buFont typeface="Arial Black"/>
              <a:buNone/>
            </a:pPr>
            <a:r>
              <a:t/>
            </a:r>
            <a:endParaRPr/>
          </a:p>
        </p:txBody>
      </p:sp>
      <p:sp>
        <p:nvSpPr>
          <p:cNvPr id="170" name="Shape 170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/>
          <p:nvPr>
            <p:ph idx="2" type="sldImg"/>
          </p:nvPr>
        </p:nvSpPr>
        <p:spPr>
          <a:xfrm>
            <a:off x="1143212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Andras</a:t>
            </a:r>
          </a:p>
        </p:txBody>
      </p:sp>
      <p:sp>
        <p:nvSpPr>
          <p:cNvPr id="261" name="Shape 261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Shape 27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Shape 3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Shape 3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6" name="Shape 176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Shape 34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Shape 35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2. Marton</a:t>
            </a:r>
          </a:p>
        </p:txBody>
      </p:sp>
      <p:sp>
        <p:nvSpPr>
          <p:cNvPr id="377" name="Shape 377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Shape 3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Andrew</a:t>
            </a:r>
          </a:p>
        </p:txBody>
      </p:sp>
      <p:sp>
        <p:nvSpPr>
          <p:cNvPr id="384" name="Shape 384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Andrew</a:t>
            </a:r>
          </a:p>
        </p:txBody>
      </p:sp>
      <p:sp>
        <p:nvSpPr>
          <p:cNvPr id="392" name="Shape 392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Callie</a:t>
            </a:r>
          </a:p>
        </p:txBody>
      </p:sp>
      <p:sp>
        <p:nvSpPr>
          <p:cNvPr id="405" name="Shape 405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Shape 4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Christina</a:t>
            </a:r>
          </a:p>
        </p:txBody>
      </p:sp>
      <p:sp>
        <p:nvSpPr>
          <p:cNvPr id="416" name="Shape 416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Xinyi</a:t>
            </a:r>
          </a:p>
        </p:txBody>
      </p:sp>
      <p:sp>
        <p:nvSpPr>
          <p:cNvPr id="425" name="Shape 425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Shape 43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Andras</a:t>
            </a:r>
          </a:p>
        </p:txBody>
      </p:sp>
      <p:sp>
        <p:nvSpPr>
          <p:cNvPr id="438" name="Shape 438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Andras</a:t>
            </a:r>
          </a:p>
        </p:txBody>
      </p:sp>
      <p:sp>
        <p:nvSpPr>
          <p:cNvPr id="446" name="Shape 446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hape 45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Andras</a:t>
            </a:r>
          </a:p>
        </p:txBody>
      </p:sp>
      <p:sp>
        <p:nvSpPr>
          <p:cNvPr id="455" name="Shape 455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Shape 46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7" name="Shape 507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4" name="Shape 194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Shape 5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Shape 5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/>
          <p:nvPr>
            <p:ph idx="2" type="sldImg"/>
          </p:nvPr>
        </p:nvSpPr>
        <p:spPr>
          <a:xfrm>
            <a:off x="1143225" y="685800"/>
            <a:ext cx="4572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3" name="Shape 5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Shape 58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Shape 5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" name="Shape 59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Shape 59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Shape 6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Andras</a:t>
            </a:r>
          </a:p>
        </p:txBody>
      </p:sp>
      <p:sp>
        <p:nvSpPr>
          <p:cNvPr id="201" name="Shape 201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Shape 60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Shape 61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8" name="Shape 6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Andrew</a:t>
            </a:r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Christina- The first circuit is run by an Arduino Uno board powered by a 9-Volt battery.The Geiger counter sensor, containing a 560V tube, detects the relative count of muons and other elementary particles. The UV sensor detects ultraviolet radiation b/n 290-380 nm wavelengths.</a:t>
            </a:r>
          </a:p>
        </p:txBody>
      </p:sp>
      <p:sp>
        <p:nvSpPr>
          <p:cNvPr id="216" name="Shape 216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Xinyi</a:t>
            </a:r>
          </a:p>
        </p:txBody>
      </p:sp>
      <p:sp>
        <p:nvSpPr>
          <p:cNvPr id="227" name="Shape 227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Xinyi</a:t>
            </a:r>
          </a:p>
        </p:txBody>
      </p:sp>
      <p:sp>
        <p:nvSpPr>
          <p:cNvPr id="240" name="Shape 240"/>
          <p:cNvSpPr/>
          <p:nvPr>
            <p:ph idx="2" type="sldImg"/>
          </p:nvPr>
        </p:nvSpPr>
        <p:spPr>
          <a:xfrm>
            <a:off x="1143212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00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ctrTitle"/>
          </p:nvPr>
        </p:nvSpPr>
        <p:spPr>
          <a:xfrm>
            <a:off x="457200" y="228601"/>
            <a:ext cx="77724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" name="Shape 15"/>
          <p:cNvSpPr txBox="1"/>
          <p:nvPr>
            <p:ph idx="1" type="subTitle"/>
          </p:nvPr>
        </p:nvSpPr>
        <p:spPr>
          <a:xfrm>
            <a:off x="457200" y="48006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Arial Black"/>
              <a:buNone/>
              <a:defRPr/>
            </a:lvl1pPr>
            <a:lvl2pPr indent="0" lvl="1" marL="457200" marR="0" rtl="0" algn="ctr">
              <a:spcBef>
                <a:spcPts val="400"/>
              </a:spcBef>
              <a:buClr>
                <a:schemeClr val="dk2"/>
              </a:buClr>
              <a:buFont typeface="Arial"/>
              <a:buNone/>
              <a:defRPr/>
            </a:lvl2pPr>
            <a:lvl3pPr indent="0" lvl="2" marL="914400" marR="0" rtl="0" algn="ctr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3pPr>
            <a:lvl4pPr indent="0" lvl="3" marL="1371600" marR="0" rtl="0" algn="ctr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4pPr>
            <a:lvl5pPr indent="0" lvl="4" marL="1828800" marR="0" rtl="0" algn="ctr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5pPr>
            <a:lvl6pPr indent="0" lvl="5" marL="22860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6pPr>
            <a:lvl7pPr indent="0" lvl="6" marL="27432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7pPr>
            <a:lvl8pPr indent="0" lvl="7" marL="32004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8pPr>
            <a:lvl9pPr indent="0" lvl="8" marL="36576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/>
          <p:nvPr/>
        </p:nvSpPr>
        <p:spPr>
          <a:xfrm>
            <a:off x="9001124" y="4846319"/>
            <a:ext cx="142875" cy="201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Shape 19"/>
          <p:cNvSpPr/>
          <p:nvPr/>
        </p:nvSpPr>
        <p:spPr>
          <a:xfrm>
            <a:off x="9001124" y="0"/>
            <a:ext cx="142875" cy="4846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Shape 20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" name="Shape 76"/>
          <p:cNvSpPr txBox="1"/>
          <p:nvPr>
            <p:ph idx="1" type="body"/>
          </p:nvPr>
        </p:nvSpPr>
        <p:spPr>
          <a:xfrm rot="5400000">
            <a:off x="2080418" y="129382"/>
            <a:ext cx="4373563" cy="7619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indent="-63500" lvl="1" marL="457200" rtl="0" algn="l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indent="-114300" lvl="2" marL="11430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indent="-114300" lvl="3" marL="16002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indent="-114300" lvl="4" marL="20574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indent="-127000" lvl="5" marL="25146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indent="-127000" lvl="6" marL="29718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indent="-127000" lvl="7" marL="34290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indent="-127000" lvl="8" marL="38862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8" name="Shape 78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9" name="Shape 79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/>
          <p:nvPr>
            <p:ph type="title"/>
          </p:nvPr>
        </p:nvSpPr>
        <p:spPr>
          <a:xfrm rot="5400000">
            <a:off x="4732337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82" name="Shape 82"/>
          <p:cNvSpPr txBox="1"/>
          <p:nvPr>
            <p:ph idx="1" type="body"/>
          </p:nvPr>
        </p:nvSpPr>
        <p:spPr>
          <a:xfrm rot="5400000">
            <a:off x="541337" y="190501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indent="-63500" lvl="1" marL="457200" rtl="0" algn="l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indent="-114300" lvl="2" marL="11430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indent="-114300" lvl="3" marL="16002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indent="-114300" lvl="4" marL="20574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indent="-127000" lvl="5" marL="25146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indent="-127000" lvl="6" marL="29718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indent="-127000" lvl="7" marL="34290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indent="-127000" lvl="8" marL="38862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83" name="Shape 83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/>
          <p:nvPr>
            <p:ph type="ctrTitle"/>
          </p:nvPr>
        </p:nvSpPr>
        <p:spPr>
          <a:xfrm>
            <a:off x="457200" y="228600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6" name="Shape 96"/>
          <p:cNvSpPr txBox="1"/>
          <p:nvPr>
            <p:ph idx="1" type="subTitle"/>
          </p:nvPr>
        </p:nvSpPr>
        <p:spPr>
          <a:xfrm>
            <a:off x="457200" y="4800600"/>
            <a:ext cx="68580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2"/>
              </a:buClr>
              <a:buFont typeface="Arial Black"/>
              <a:buNone/>
              <a:defRPr/>
            </a:lvl1pPr>
            <a:lvl2pPr indent="0" lvl="1" marL="457200" marR="0" rtl="0" algn="ctr">
              <a:spcBef>
                <a:spcPts val="400"/>
              </a:spcBef>
              <a:buClr>
                <a:schemeClr val="dk2"/>
              </a:buClr>
              <a:buFont typeface="Arial"/>
              <a:buNone/>
              <a:defRPr/>
            </a:lvl2pPr>
            <a:lvl3pPr indent="0" lvl="2" marL="914400" marR="0" rtl="0" algn="ctr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3pPr>
            <a:lvl4pPr indent="0" lvl="3" marL="1371600" marR="0" rtl="0" algn="ctr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4pPr>
            <a:lvl5pPr indent="0" lvl="4" marL="1828800" marR="0" rtl="0" algn="ctr">
              <a:spcBef>
                <a:spcPts val="360"/>
              </a:spcBef>
              <a:buClr>
                <a:schemeClr val="dk2"/>
              </a:buClr>
              <a:buFont typeface="Arial"/>
              <a:buNone/>
              <a:defRPr/>
            </a:lvl5pPr>
            <a:lvl6pPr indent="0" lvl="5" marL="22860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6pPr>
            <a:lvl7pPr indent="0" lvl="6" marL="27432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7pPr>
            <a:lvl8pPr indent="0" lvl="7" marL="32004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8pPr>
            <a:lvl9pPr indent="0" lvl="8" marL="3657600" marR="0" rtl="0" algn="ctr">
              <a:spcBef>
                <a:spcPts val="320"/>
              </a:spcBef>
              <a:buClr>
                <a:schemeClr val="dk2"/>
              </a:buClr>
              <a:buFont typeface="Arial"/>
              <a:buNone/>
              <a:defRPr/>
            </a:lvl9pPr>
          </a:lstStyle>
          <a:p/>
        </p:txBody>
      </p:sp>
      <p:sp>
        <p:nvSpPr>
          <p:cNvPr id="97" name="Shape 97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9" name="Shape 99"/>
          <p:cNvSpPr/>
          <p:nvPr/>
        </p:nvSpPr>
        <p:spPr>
          <a:xfrm>
            <a:off x="9001124" y="4846319"/>
            <a:ext cx="142800" cy="2012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9001124" y="0"/>
            <a:ext cx="142800" cy="48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4" name="Shape 104"/>
          <p:cNvSpPr txBox="1"/>
          <p:nvPr>
            <p:ph idx="1" type="body"/>
          </p:nvPr>
        </p:nvSpPr>
        <p:spPr>
          <a:xfrm>
            <a:off x="457200" y="1752601"/>
            <a:ext cx="7620000" cy="43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indent="-63500" lvl="1" marL="457200" rtl="0" algn="l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indent="-114300" lvl="2" marL="11430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indent="-114300" lvl="3" marL="16002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indent="-114300" lvl="4" marL="20574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indent="-127000" lvl="5" marL="25146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indent="-127000" lvl="6" marL="29718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indent="-127000" lvl="7" marL="34290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indent="-127000" lvl="8" marL="38862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05" name="Shape 105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6" name="Shape 106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7" name="Shape 107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  <p:pic>
        <p:nvPicPr>
          <p:cNvPr id="108" name="Shape 1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8377091" y="5749598"/>
            <a:ext cx="622800" cy="110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 txBox="1"/>
          <p:nvPr>
            <p:ph type="title"/>
          </p:nvPr>
        </p:nvSpPr>
        <p:spPr>
          <a:xfrm>
            <a:off x="457200" y="1447801"/>
            <a:ext cx="7772400" cy="432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1" name="Shape 111"/>
          <p:cNvSpPr txBox="1"/>
          <p:nvPr>
            <p:ph idx="1" type="body"/>
          </p:nvPr>
        </p:nvSpPr>
        <p:spPr>
          <a:xfrm>
            <a:off x="457200" y="228600"/>
            <a:ext cx="77724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indent="0" lvl="1" marL="4572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  <p:sp>
        <p:nvSpPr>
          <p:cNvPr id="112" name="Shape 112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13" name="Shape 113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114" name="Shape 114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1630679" y="1574801"/>
            <a:ext cx="3291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8" name="Shape 118"/>
          <p:cNvSpPr txBox="1"/>
          <p:nvPr>
            <p:ph idx="2" type="body"/>
          </p:nvPr>
        </p:nvSpPr>
        <p:spPr>
          <a:xfrm>
            <a:off x="5090160" y="1574801"/>
            <a:ext cx="32919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9" name="Shape 119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20" name="Shape 120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21" name="Shape 121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1627632" y="1572767"/>
            <a:ext cx="329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indent="0" lvl="1" marL="457200" rtl="0">
              <a:spcBef>
                <a:spcPts val="0"/>
              </a:spcBef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25" name="Shape 125"/>
          <p:cNvSpPr txBox="1"/>
          <p:nvPr>
            <p:ph idx="2" type="body"/>
          </p:nvPr>
        </p:nvSpPr>
        <p:spPr>
          <a:xfrm>
            <a:off x="1627632" y="2259366"/>
            <a:ext cx="3291900" cy="3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6" name="Shape 126"/>
          <p:cNvSpPr txBox="1"/>
          <p:nvPr>
            <p:ph idx="3" type="body"/>
          </p:nvPr>
        </p:nvSpPr>
        <p:spPr>
          <a:xfrm>
            <a:off x="5093207" y="1572767"/>
            <a:ext cx="329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indent="0" lvl="1" marL="457200" rtl="0">
              <a:spcBef>
                <a:spcPts val="0"/>
              </a:spcBef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27" name="Shape 127"/>
          <p:cNvSpPr txBox="1"/>
          <p:nvPr>
            <p:ph idx="4" type="body"/>
          </p:nvPr>
        </p:nvSpPr>
        <p:spPr>
          <a:xfrm>
            <a:off x="5093207" y="2259366"/>
            <a:ext cx="3291900" cy="384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8" name="Shape 128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29" name="Shape 129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0" name="Shape 130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3" name="Shape 133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4" name="Shape 134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8" name="Shape 138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39" name="Shape 139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idx="1" type="body"/>
          </p:nvPr>
        </p:nvSpPr>
        <p:spPr>
          <a:xfrm>
            <a:off x="3575050" y="1600200"/>
            <a:ext cx="5111700" cy="44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42" name="Shape 142"/>
          <p:cNvSpPr txBox="1"/>
          <p:nvPr>
            <p:ph idx="2" type="body"/>
          </p:nvPr>
        </p:nvSpPr>
        <p:spPr>
          <a:xfrm>
            <a:off x="457202" y="1600200"/>
            <a:ext cx="3008400" cy="44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Arial"/>
              <a:buNone/>
              <a:defRPr/>
            </a:lvl1pPr>
            <a:lvl2pPr indent="0" lvl="1" marL="457200" rtl="0">
              <a:spcBef>
                <a:spcPts val="0"/>
              </a:spcBef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43" name="Shape 143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4" name="Shape 144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45" name="Shape 145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146" name="Shape 146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3" name="Shape 23"/>
          <p:cNvSpPr txBox="1"/>
          <p:nvPr>
            <p:ph idx="1" type="body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indent="-63500" lvl="1" marL="457200" rtl="0" algn="l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indent="-114300" lvl="2" marL="11430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indent="-114300" lvl="3" marL="16002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indent="-114300" lvl="4" marL="20574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indent="-127000" lvl="5" marL="25146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indent="-127000" lvl="6" marL="29718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indent="-127000" lvl="7" marL="34290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indent="-127000" lvl="8" marL="38862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/>
        </p:nvSpPr>
        <p:spPr>
          <a:xfrm>
            <a:off x="9001124" y="4846319"/>
            <a:ext cx="142800" cy="2012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Shape 149"/>
          <p:cNvSpPr/>
          <p:nvPr>
            <p:ph idx="2" type="pic"/>
          </p:nvPr>
        </p:nvSpPr>
        <p:spPr>
          <a:xfrm>
            <a:off x="-1" y="0"/>
            <a:ext cx="9000900" cy="48459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150" name="Shape 150"/>
          <p:cNvSpPr txBox="1"/>
          <p:nvPr>
            <p:ph idx="1" type="body"/>
          </p:nvPr>
        </p:nvSpPr>
        <p:spPr>
          <a:xfrm>
            <a:off x="457200" y="5715000"/>
            <a:ext cx="81534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Arial"/>
              <a:buNone/>
              <a:defRPr/>
            </a:lvl1pPr>
            <a:lvl2pPr indent="0" lvl="1" marL="457200" rtl="0">
              <a:spcBef>
                <a:spcPts val="0"/>
              </a:spcBef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151" name="Shape 151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2" name="Shape 152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53" name="Shape 153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154" name="Shape 154"/>
          <p:cNvSpPr txBox="1"/>
          <p:nvPr>
            <p:ph type="title"/>
          </p:nvPr>
        </p:nvSpPr>
        <p:spPr>
          <a:xfrm>
            <a:off x="457200" y="4953000"/>
            <a:ext cx="8153400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5" name="Shape 155"/>
          <p:cNvSpPr/>
          <p:nvPr/>
        </p:nvSpPr>
        <p:spPr>
          <a:xfrm>
            <a:off x="9001124" y="0"/>
            <a:ext cx="142800" cy="48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 rot="5400000">
            <a:off x="2080350" y="129451"/>
            <a:ext cx="4373700" cy="76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indent="-63500" lvl="1" marL="457200" rtl="0" algn="l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indent="-114300" lvl="2" marL="11430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indent="-114300" lvl="3" marL="16002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indent="-114300" lvl="4" marL="20574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indent="-127000" lvl="5" marL="25146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indent="-127000" lvl="6" marL="29718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indent="-127000" lvl="7" marL="34290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indent="-127000" lvl="8" marL="38862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59" name="Shape 159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0" name="Shape 160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1" name="Shape 161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64" name="Shape 164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indent="-63500" lvl="1" marL="457200" rtl="0" algn="l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indent="-114300" lvl="2" marL="11430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indent="-114300" lvl="3" marL="16002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indent="-114300" lvl="4" marL="205740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indent="-127000" lvl="5" marL="25146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indent="-127000" lvl="6" marL="29718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indent="-127000" lvl="7" marL="34290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indent="-127000" lvl="8" marL="388620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165" name="Shape 165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6" name="Shape 166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67" name="Shape 167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457200" y="1447801"/>
            <a:ext cx="7772400" cy="4321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lvl="0" rtl="0" algn="l">
              <a:lnSpc>
                <a:spcPct val="100000"/>
              </a:lnSpc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457200" y="228601"/>
            <a:ext cx="7772400" cy="1066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indent="0" lvl="1" marL="4572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Clr>
                <a:srgbClr val="888888"/>
              </a:buClr>
              <a:buFont typeface="Arial"/>
              <a:buNone/>
              <a:defRPr/>
            </a:lvl9pPr>
          </a:lstStyle>
          <a:p/>
        </p:txBody>
      </p:sp>
      <p:sp>
        <p:nvSpPr>
          <p:cNvPr id="30" name="Shape 30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32" name="Shape 32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1630679" y="1574800"/>
            <a:ext cx="329184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6" name="Shape 36"/>
          <p:cNvSpPr txBox="1"/>
          <p:nvPr>
            <p:ph idx="2" type="body"/>
          </p:nvPr>
        </p:nvSpPr>
        <p:spPr>
          <a:xfrm>
            <a:off x="5090160" y="1574800"/>
            <a:ext cx="329184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37" name="Shape 37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8" name="Shape 38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1627632" y="1572767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indent="0" lvl="1" marL="457200" rtl="0">
              <a:spcBef>
                <a:spcPts val="0"/>
              </a:spcBef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3" name="Shape 43"/>
          <p:cNvSpPr txBox="1"/>
          <p:nvPr>
            <p:ph idx="2" type="body"/>
          </p:nvPr>
        </p:nvSpPr>
        <p:spPr>
          <a:xfrm>
            <a:off x="1627632" y="2259366"/>
            <a:ext cx="3291840" cy="38404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3" type="body"/>
          </p:nvPr>
        </p:nvSpPr>
        <p:spPr>
          <a:xfrm>
            <a:off x="5093207" y="1572767"/>
            <a:ext cx="3291840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rtl="0">
              <a:spcBef>
                <a:spcPts val="0"/>
              </a:spcBef>
              <a:buClr>
                <a:schemeClr val="dk1"/>
              </a:buClr>
              <a:buFont typeface="Arial Black"/>
              <a:buNone/>
              <a:defRPr/>
            </a:lvl1pPr>
            <a:lvl2pPr indent="0" lvl="1" marL="457200" rtl="0">
              <a:spcBef>
                <a:spcPts val="0"/>
              </a:spcBef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45" name="Shape 45"/>
          <p:cNvSpPr txBox="1"/>
          <p:nvPr>
            <p:ph idx="4" type="body"/>
          </p:nvPr>
        </p:nvSpPr>
        <p:spPr>
          <a:xfrm>
            <a:off x="5093207" y="2259366"/>
            <a:ext cx="3291840" cy="384047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8" name="Shape 48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1" name="Shape 51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2" name="Shape 52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3" name="Shape 53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7" name="Shape 57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/>
          <p:nvPr>
            <p:ph idx="1" type="body"/>
          </p:nvPr>
        </p:nvSpPr>
        <p:spPr>
          <a:xfrm>
            <a:off x="3575050" y="1600200"/>
            <a:ext cx="5111750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2" type="body"/>
          </p:nvPr>
        </p:nvSpPr>
        <p:spPr>
          <a:xfrm>
            <a:off x="457202" y="1600200"/>
            <a:ext cx="3008313" cy="448056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Arial"/>
              <a:buNone/>
              <a:defRPr/>
            </a:lvl1pPr>
            <a:lvl2pPr indent="0" lvl="1" marL="457200" rtl="0">
              <a:spcBef>
                <a:spcPts val="0"/>
              </a:spcBef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2" name="Shape 62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63" name="Shape 63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64" name="Shape 64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>
            <a:off x="9001124" y="4846319"/>
            <a:ext cx="142875" cy="201168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Shape 67"/>
          <p:cNvSpPr/>
          <p:nvPr>
            <p:ph idx="2" type="pic"/>
          </p:nvPr>
        </p:nvSpPr>
        <p:spPr>
          <a:xfrm>
            <a:off x="0" y="0"/>
            <a:ext cx="9000876" cy="48463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68" name="Shape 68"/>
          <p:cNvSpPr txBox="1"/>
          <p:nvPr>
            <p:ph idx="1" type="body"/>
          </p:nvPr>
        </p:nvSpPr>
        <p:spPr>
          <a:xfrm>
            <a:off x="457200" y="5715000"/>
            <a:ext cx="81533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rtl="0">
              <a:spcBef>
                <a:spcPts val="0"/>
              </a:spcBef>
              <a:buFont typeface="Arial"/>
              <a:buNone/>
              <a:defRPr/>
            </a:lvl1pPr>
            <a:lvl2pPr indent="0" lvl="1" marL="457200" rtl="0">
              <a:spcBef>
                <a:spcPts val="0"/>
              </a:spcBef>
              <a:buFont typeface="Arial"/>
              <a:buNone/>
              <a:defRPr/>
            </a:lvl2pPr>
            <a:lvl3pPr indent="0" lvl="2" marL="914400" rtl="0">
              <a:spcBef>
                <a:spcPts val="0"/>
              </a:spcBef>
              <a:buFont typeface="Arial"/>
              <a:buNone/>
              <a:defRPr/>
            </a:lvl3pPr>
            <a:lvl4pPr indent="0" lvl="3" marL="1371600" rtl="0">
              <a:spcBef>
                <a:spcPts val="0"/>
              </a:spcBef>
              <a:buFont typeface="Arial"/>
              <a:buNone/>
              <a:defRPr/>
            </a:lvl4pPr>
            <a:lvl5pPr indent="0" lvl="4" marL="1828800" rtl="0">
              <a:spcBef>
                <a:spcPts val="0"/>
              </a:spcBef>
              <a:buFont typeface="Arial"/>
              <a:buNone/>
              <a:defRPr/>
            </a:lvl5pPr>
            <a:lvl6pPr indent="0" lvl="5" marL="2286000" rtl="0">
              <a:spcBef>
                <a:spcPts val="0"/>
              </a:spcBef>
              <a:buFont typeface="Arial"/>
              <a:buNone/>
              <a:defRPr/>
            </a:lvl6pPr>
            <a:lvl7pPr indent="0" lvl="6" marL="2743200" rtl="0">
              <a:spcBef>
                <a:spcPts val="0"/>
              </a:spcBef>
              <a:buFont typeface="Arial"/>
              <a:buNone/>
              <a:defRPr/>
            </a:lvl7pPr>
            <a:lvl8pPr indent="0" lvl="7" marL="3200400" rtl="0">
              <a:spcBef>
                <a:spcPts val="0"/>
              </a:spcBef>
              <a:buFont typeface="Arial"/>
              <a:buNone/>
              <a:defRPr/>
            </a:lvl8pPr>
            <a:lvl9pPr indent="0" lvl="8" marL="3657600" rtl="0">
              <a:spcBef>
                <a:spcPts val="0"/>
              </a:spcBef>
              <a:buFont typeface="Arial"/>
              <a:buNone/>
              <a:defRPr/>
            </a:lvl9pPr>
          </a:lstStyle>
          <a:p/>
        </p:txBody>
      </p:sp>
      <p:sp>
        <p:nvSpPr>
          <p:cNvPr id="69" name="Shape 69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72" name="Shape 72"/>
          <p:cNvSpPr txBox="1"/>
          <p:nvPr>
            <p:ph type="title"/>
          </p:nvPr>
        </p:nvSpPr>
        <p:spPr>
          <a:xfrm>
            <a:off x="457200" y="4953000"/>
            <a:ext cx="8153399" cy="7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3" name="Shape 73"/>
          <p:cNvSpPr/>
          <p:nvPr/>
        </p:nvSpPr>
        <p:spPr>
          <a:xfrm>
            <a:off x="9001124" y="0"/>
            <a:ext cx="142875" cy="484632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indent="-63500" lvl="1" marL="457200" marR="0" rtl="0" algn="l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indent="-114300" lvl="2" marL="1143000" marR="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indent="-114300" lvl="3" marL="1600200" marR="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indent="-127000" lvl="5" marL="2514600" marR="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indent="-127000" lvl="6" marL="2971800" marR="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indent="-127000" lvl="7" marL="3429000" marR="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indent="-127000" lvl="8" marL="3886200" marR="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8" name="Shape 8"/>
          <p:cNvSpPr txBox="1"/>
          <p:nvPr>
            <p:ph idx="10" type="dt"/>
          </p:nvPr>
        </p:nvSpPr>
        <p:spPr>
          <a:xfrm>
            <a:off x="457200" y="6172201"/>
            <a:ext cx="3429000" cy="3047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" name="Shape 9"/>
          <p:cNvSpPr txBox="1"/>
          <p:nvPr>
            <p:ph idx="11" type="ftr"/>
          </p:nvPr>
        </p:nvSpPr>
        <p:spPr>
          <a:xfrm>
            <a:off x="457200" y="6492876"/>
            <a:ext cx="3429000" cy="28384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10" name="Shape 10"/>
          <p:cNvSpPr txBox="1"/>
          <p:nvPr>
            <p:ph idx="12" type="sldNum"/>
          </p:nvPr>
        </p:nvSpPr>
        <p:spPr>
          <a:xfrm rot="-5400000">
            <a:off x="8227379" y="5885498"/>
            <a:ext cx="131572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11" name="Shape 11"/>
          <p:cNvSpPr/>
          <p:nvPr/>
        </p:nvSpPr>
        <p:spPr>
          <a:xfrm>
            <a:off x="9001124" y="0"/>
            <a:ext cx="142875" cy="1371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Shape 12"/>
          <p:cNvSpPr/>
          <p:nvPr/>
        </p:nvSpPr>
        <p:spPr>
          <a:xfrm>
            <a:off x="9001124" y="1371600"/>
            <a:ext cx="142875" cy="5486399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buClr>
                <a:schemeClr val="dk2"/>
              </a:buClr>
              <a:buFont typeface="Arial Black"/>
              <a:buNone/>
              <a:defRPr/>
            </a:lvl1pPr>
            <a:lvl2pPr indent="0" lvl="1" marL="0" marR="0" rtl="0" algn="l">
              <a:spcBef>
                <a:spcPts val="0"/>
              </a:spcBef>
              <a:defRPr/>
            </a:lvl2pPr>
            <a:lvl3pPr indent="0" lvl="2" marL="0" marR="0" rtl="0" algn="l">
              <a:spcBef>
                <a:spcPts val="0"/>
              </a:spcBef>
              <a:defRPr/>
            </a:lvl3pPr>
            <a:lvl4pPr indent="0" lvl="3" marL="0" marR="0" rtl="0" algn="l">
              <a:spcBef>
                <a:spcPts val="0"/>
              </a:spcBef>
              <a:defRPr/>
            </a:lvl4pPr>
            <a:lvl5pPr indent="0" lvl="4" marL="0" marR="0" rtl="0" algn="l">
              <a:spcBef>
                <a:spcPts val="0"/>
              </a:spcBef>
              <a:defRPr/>
            </a:lvl5pPr>
            <a:lvl6pPr indent="0" lvl="5" marL="0" marR="0" rtl="0" algn="l">
              <a:spcBef>
                <a:spcPts val="0"/>
              </a:spcBef>
              <a:defRPr/>
            </a:lvl6pPr>
            <a:lvl7pPr indent="0" lvl="6" marL="0" marR="0" rtl="0" algn="l">
              <a:spcBef>
                <a:spcPts val="0"/>
              </a:spcBef>
              <a:defRPr/>
            </a:lvl7pPr>
            <a:lvl8pPr indent="0" lvl="7" marL="0" marR="0" rtl="0" algn="l">
              <a:spcBef>
                <a:spcPts val="0"/>
              </a:spcBef>
              <a:defRPr/>
            </a:lvl8pPr>
            <a:lvl9pPr indent="0" lvl="8" marL="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457200" y="1752601"/>
            <a:ext cx="7620000" cy="43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400"/>
              </a:spcBef>
              <a:spcAft>
                <a:spcPts val="600"/>
              </a:spcAft>
              <a:buClr>
                <a:schemeClr val="dk1"/>
              </a:buClr>
              <a:buFont typeface="Arial"/>
              <a:buNone/>
              <a:defRPr/>
            </a:lvl1pPr>
            <a:lvl2pPr indent="-63500" lvl="1" marL="457200" marR="0" rtl="0" algn="l">
              <a:spcBef>
                <a:spcPts val="400"/>
              </a:spcBef>
              <a:buClr>
                <a:schemeClr val="dk2"/>
              </a:buClr>
              <a:buFont typeface="Arial"/>
              <a:buChar char="•"/>
              <a:defRPr/>
            </a:lvl2pPr>
            <a:lvl3pPr indent="-114300" lvl="2" marL="1143000" marR="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3pPr>
            <a:lvl4pPr indent="-114300" lvl="3" marL="1600200" marR="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4pPr>
            <a:lvl5pPr indent="-114300" lvl="4" marL="2057400" marR="0" rtl="0" algn="l">
              <a:spcBef>
                <a:spcPts val="360"/>
              </a:spcBef>
              <a:buClr>
                <a:schemeClr val="dk2"/>
              </a:buClr>
              <a:buFont typeface="Arial"/>
              <a:buChar char="•"/>
              <a:defRPr/>
            </a:lvl5pPr>
            <a:lvl6pPr indent="-127000" lvl="5" marL="2514600" marR="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6pPr>
            <a:lvl7pPr indent="-127000" lvl="6" marL="2971800" marR="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7pPr>
            <a:lvl8pPr indent="-127000" lvl="7" marL="3429000" marR="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8pPr>
            <a:lvl9pPr indent="-127000" lvl="8" marL="3886200" marR="0" rtl="0" algn="l">
              <a:spcBef>
                <a:spcPts val="320"/>
              </a:spcBef>
              <a:buClr>
                <a:schemeClr val="dk2"/>
              </a:buClr>
              <a:buFont typeface="Arial"/>
              <a:buChar char="•"/>
              <a:defRPr/>
            </a:lvl9pPr>
          </a:lstStyle>
          <a:p/>
        </p:txBody>
      </p:sp>
      <p:sp>
        <p:nvSpPr>
          <p:cNvPr id="89" name="Shape 89"/>
          <p:cNvSpPr txBox="1"/>
          <p:nvPr>
            <p:ph idx="10" type="dt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0" name="Shape 90"/>
          <p:cNvSpPr txBox="1"/>
          <p:nvPr>
            <p:ph idx="11" type="ftr"/>
          </p:nvPr>
        </p:nvSpPr>
        <p:spPr>
          <a:xfrm>
            <a:off x="457200" y="6492876"/>
            <a:ext cx="3429000" cy="2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defRPr/>
            </a:lvl1pPr>
            <a:lvl2pPr indent="0" lvl="1" marL="457200" marR="0" rtl="0" algn="l">
              <a:spcBef>
                <a:spcPts val="0"/>
              </a:spcBef>
              <a:defRPr/>
            </a:lvl2pPr>
            <a:lvl3pPr indent="0" lvl="2" marL="914400" marR="0" rtl="0" algn="l">
              <a:spcBef>
                <a:spcPts val="0"/>
              </a:spcBef>
              <a:defRPr/>
            </a:lvl3pPr>
            <a:lvl4pPr indent="0" lvl="3" marL="1371600" marR="0" rtl="0" algn="l">
              <a:spcBef>
                <a:spcPts val="0"/>
              </a:spcBef>
              <a:defRPr/>
            </a:lvl4pPr>
            <a:lvl5pPr indent="0" lvl="4" marL="1828800" marR="0" rtl="0" algn="l">
              <a:spcBef>
                <a:spcPts val="0"/>
              </a:spcBef>
              <a:defRPr/>
            </a:lvl5pPr>
            <a:lvl6pPr indent="0" lvl="5" marL="2286000" marR="0" rtl="0" algn="l">
              <a:spcBef>
                <a:spcPts val="0"/>
              </a:spcBef>
              <a:defRPr/>
            </a:lvl6pPr>
            <a:lvl7pPr indent="0" lvl="6" marL="2743200" marR="0" rtl="0" algn="l">
              <a:spcBef>
                <a:spcPts val="0"/>
              </a:spcBef>
              <a:defRPr/>
            </a:lvl7pPr>
            <a:lvl8pPr indent="0" lvl="7" marL="3200400" marR="0" rtl="0" algn="l">
              <a:spcBef>
                <a:spcPts val="0"/>
              </a:spcBef>
              <a:defRPr/>
            </a:lvl8pPr>
            <a:lvl9pPr indent="0" lvl="8" marL="3657600" marR="0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 rot="-5400000">
            <a:off x="8227477" y="5885621"/>
            <a:ext cx="1315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9001124" y="0"/>
            <a:ext cx="142800" cy="1371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Shape 93"/>
          <p:cNvSpPr/>
          <p:nvPr/>
        </p:nvSpPr>
        <p:spPr>
          <a:xfrm>
            <a:off x="9001124" y="1371600"/>
            <a:ext cx="142800" cy="5486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0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37.png"/><Relationship Id="rId5" Type="http://schemas.openxmlformats.org/officeDocument/2006/relationships/image" Target="../media/image20.png"/><Relationship Id="rId6" Type="http://schemas.openxmlformats.org/officeDocument/2006/relationships/image" Target="../media/image0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2.jpg"/><Relationship Id="rId4" Type="http://schemas.openxmlformats.org/officeDocument/2006/relationships/image" Target="../media/image2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Relationship Id="rId4" Type="http://schemas.openxmlformats.org/officeDocument/2006/relationships/image" Target="../media/image0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Relationship Id="rId4" Type="http://schemas.openxmlformats.org/officeDocument/2006/relationships/image" Target="../media/image0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png"/><Relationship Id="rId4" Type="http://schemas.openxmlformats.org/officeDocument/2006/relationships/image" Target="../media/image0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8.png"/><Relationship Id="rId4" Type="http://schemas.openxmlformats.org/officeDocument/2006/relationships/image" Target="../media/image0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png"/><Relationship Id="rId4" Type="http://schemas.openxmlformats.org/officeDocument/2006/relationships/image" Target="../media/image0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2.jpg"/><Relationship Id="rId4" Type="http://schemas.openxmlformats.org/officeDocument/2006/relationships/image" Target="../media/image13.png"/><Relationship Id="rId5" Type="http://schemas.openxmlformats.org/officeDocument/2006/relationships/image" Target="../media/image3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02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Relationship Id="rId4" Type="http://schemas.openxmlformats.org/officeDocument/2006/relationships/image" Target="../media/image0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png"/><Relationship Id="rId4" Type="http://schemas.openxmlformats.org/officeDocument/2006/relationships/image" Target="../media/image02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0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02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02.jpg"/><Relationship Id="rId4" Type="http://schemas.openxmlformats.org/officeDocument/2006/relationships/image" Target="../media/image7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4.jpg"/><Relationship Id="rId4" Type="http://schemas.openxmlformats.org/officeDocument/2006/relationships/image" Target="../media/image55.jpg"/><Relationship Id="rId5" Type="http://schemas.openxmlformats.org/officeDocument/2006/relationships/image" Target="../media/image34.png"/><Relationship Id="rId6" Type="http://schemas.openxmlformats.org/officeDocument/2006/relationships/image" Target="../media/image44.jpg"/><Relationship Id="rId7" Type="http://schemas.openxmlformats.org/officeDocument/2006/relationships/image" Target="../media/image52.jpg"/><Relationship Id="rId8" Type="http://schemas.openxmlformats.org/officeDocument/2006/relationships/image" Target="../media/image0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02.jpg"/><Relationship Id="rId4" Type="http://schemas.openxmlformats.org/officeDocument/2006/relationships/image" Target="../media/image38.png"/><Relationship Id="rId5" Type="http://schemas.openxmlformats.org/officeDocument/2006/relationships/image" Target="../media/image34.png"/><Relationship Id="rId6" Type="http://schemas.openxmlformats.org/officeDocument/2006/relationships/image" Target="../media/image40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Relationship Id="rId4" Type="http://schemas.openxmlformats.org/officeDocument/2006/relationships/image" Target="../media/image57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Relationship Id="rId6" Type="http://schemas.openxmlformats.org/officeDocument/2006/relationships/image" Target="../media/image43.png"/><Relationship Id="rId7" Type="http://schemas.openxmlformats.org/officeDocument/2006/relationships/image" Target="../media/image02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1.png"/><Relationship Id="rId4" Type="http://schemas.openxmlformats.org/officeDocument/2006/relationships/image" Target="../media/image04.png"/><Relationship Id="rId5" Type="http://schemas.openxmlformats.org/officeDocument/2006/relationships/image" Target="../media/image03.jpg"/><Relationship Id="rId6" Type="http://schemas.openxmlformats.org/officeDocument/2006/relationships/image" Target="../media/image23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6.png"/><Relationship Id="rId4" Type="http://schemas.openxmlformats.org/officeDocument/2006/relationships/image" Target="../media/image0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7.jpg"/><Relationship Id="rId4" Type="http://schemas.openxmlformats.org/officeDocument/2006/relationships/image" Target="../media/image53.jpg"/><Relationship Id="rId5" Type="http://schemas.openxmlformats.org/officeDocument/2006/relationships/image" Target="../media/image0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0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9.png"/><Relationship Id="rId4" Type="http://schemas.openxmlformats.org/officeDocument/2006/relationships/image" Target="../media/image0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02.jpg"/><Relationship Id="rId4" Type="http://schemas.openxmlformats.org/officeDocument/2006/relationships/image" Target="../media/image4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Relationship Id="rId4" Type="http://schemas.openxmlformats.org/officeDocument/2006/relationships/image" Target="../media/image02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Relationship Id="rId4" Type="http://schemas.openxmlformats.org/officeDocument/2006/relationships/image" Target="../media/image02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0.png"/><Relationship Id="rId4" Type="http://schemas.openxmlformats.org/officeDocument/2006/relationships/image" Target="../media/image02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02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2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6.jpg"/><Relationship Id="rId4" Type="http://schemas.openxmlformats.org/officeDocument/2006/relationships/image" Target="../media/image24.jpg"/><Relationship Id="rId5" Type="http://schemas.openxmlformats.org/officeDocument/2006/relationships/image" Target="../media/image56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2.jpg"/><Relationship Id="rId4" Type="http://schemas.openxmlformats.org/officeDocument/2006/relationships/image" Target="../media/image59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67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5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6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3.jpg"/><Relationship Id="rId4" Type="http://schemas.openxmlformats.org/officeDocument/2006/relationships/image" Target="../media/image68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1.jpg"/><Relationship Id="rId4" Type="http://schemas.openxmlformats.org/officeDocument/2006/relationships/image" Target="../media/image72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6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66.jpg"/><Relationship Id="rId4" Type="http://schemas.openxmlformats.org/officeDocument/2006/relationships/image" Target="../media/image02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0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3.png"/><Relationship Id="rId4" Type="http://schemas.openxmlformats.org/officeDocument/2006/relationships/image" Target="../media/image0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5.jpg"/><Relationship Id="rId4" Type="http://schemas.openxmlformats.org/officeDocument/2006/relationships/image" Target="../media/image07.png"/><Relationship Id="rId5" Type="http://schemas.openxmlformats.org/officeDocument/2006/relationships/image" Target="../media/image06.jpg"/><Relationship Id="rId6" Type="http://schemas.openxmlformats.org/officeDocument/2006/relationships/image" Target="../media/image0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8.png"/><Relationship Id="rId4" Type="http://schemas.openxmlformats.org/officeDocument/2006/relationships/image" Target="../media/image09.png"/><Relationship Id="rId5" Type="http://schemas.openxmlformats.org/officeDocument/2006/relationships/image" Target="../media/image07.png"/><Relationship Id="rId6" Type="http://schemas.openxmlformats.org/officeDocument/2006/relationships/image" Target="../media/image10.png"/><Relationship Id="rId7" Type="http://schemas.openxmlformats.org/officeDocument/2006/relationships/image" Target="../media/image24.jpg"/><Relationship Id="rId8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png"/><Relationship Id="rId4" Type="http://schemas.openxmlformats.org/officeDocument/2006/relationships/image" Target="../media/image64.png"/><Relationship Id="rId5" Type="http://schemas.openxmlformats.org/officeDocument/2006/relationships/image" Target="../media/image12.jpg"/><Relationship Id="rId6" Type="http://schemas.openxmlformats.org/officeDocument/2006/relationships/image" Target="../media/image0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ctrTitle"/>
          </p:nvPr>
        </p:nvSpPr>
        <p:spPr>
          <a:xfrm>
            <a:off x="457200" y="228601"/>
            <a:ext cx="7772400" cy="45719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Clr>
                <a:srgbClr val="A40219"/>
              </a:buClr>
              <a:buSzPct val="25000"/>
              <a:buFont typeface="Arial Black"/>
              <a:buNone/>
            </a:pPr>
            <a:r>
              <a:rPr b="0" i="0" lang="en-US" sz="8800" u="none" cap="small" strike="noStrike">
                <a:solidFill>
                  <a:srgbClr val="A40219"/>
                </a:solidFill>
                <a:latin typeface="Arial Black"/>
                <a:ea typeface="Arial Black"/>
                <a:cs typeface="Arial Black"/>
                <a:sym typeface="Arial Black"/>
              </a:rPr>
              <a:t>U</a:t>
            </a:r>
            <a:r>
              <a:rPr b="0" i="0" lang="en-US" sz="8800" u="none" cap="small" strike="noStrike">
                <a:solidFill>
                  <a:srgbClr val="072B62"/>
                </a:solidFill>
                <a:latin typeface="Arial Black"/>
                <a:ea typeface="Arial Black"/>
                <a:cs typeface="Arial Black"/>
                <a:sym typeface="Arial Black"/>
              </a:rPr>
              <a:t>A</a:t>
            </a:r>
            <a:r>
              <a:rPr b="0" i="0" lang="en-US" sz="8800" u="none" cap="small" strike="noStrik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 ASCEND!</a:t>
            </a:r>
            <a:br>
              <a:rPr b="0" i="0" lang="en-US" sz="8800" u="none" cap="small" strike="noStrik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</a:br>
          </a:p>
        </p:txBody>
      </p:sp>
      <p:sp>
        <p:nvSpPr>
          <p:cNvPr id="173" name="Shape 173"/>
          <p:cNvSpPr txBox="1"/>
          <p:nvPr>
            <p:ph idx="1" type="subTitle"/>
          </p:nvPr>
        </p:nvSpPr>
        <p:spPr>
          <a:xfrm>
            <a:off x="457200" y="4800598"/>
            <a:ext cx="6858000" cy="10737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185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2016 Space Grant Symposium</a:t>
            </a:r>
          </a:p>
          <a:p>
            <a:pPr lvl="0" rtl="0">
              <a:lnSpc>
                <a:spcPct val="80000"/>
              </a:lnSpc>
              <a:spcBef>
                <a:spcPts val="97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185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Saturday, April 16</a:t>
            </a:r>
            <a:r>
              <a:rPr baseline="30000" lang="en-US" sz="185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th</a:t>
            </a:r>
            <a:r>
              <a:rPr lang="en-US" sz="185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  <a:p>
            <a:pPr lvl="0" rtl="0">
              <a:lnSpc>
                <a:spcPct val="80000"/>
              </a:lnSpc>
              <a:spcBef>
                <a:spcPts val="97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185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University of Arizona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/>
          <p:nvPr>
            <p:ph type="title"/>
          </p:nvPr>
        </p:nvSpPr>
        <p:spPr>
          <a:xfrm>
            <a:off x="509050" y="4898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MUVI Camera</a:t>
            </a: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</a:t>
            </a: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	</a:t>
            </a:r>
          </a:p>
        </p:txBody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509046" y="1322455"/>
            <a:ext cx="43410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Veho MUVI HD ActionCam</a:t>
            </a: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lang="en-US" sz="2000">
                <a:solidFill>
                  <a:srgbClr val="595959"/>
                </a:solidFill>
              </a:rPr>
              <a:t>170 degree wide angle lens</a:t>
            </a: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lang="en-US" sz="2000">
                <a:solidFill>
                  <a:srgbClr val="595959"/>
                </a:solidFill>
              </a:rPr>
              <a:t>5MP HD video resolution</a:t>
            </a: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lang="en-US" sz="2000">
                <a:solidFill>
                  <a:srgbClr val="595959"/>
                </a:solidFill>
              </a:rPr>
              <a:t>8GB memory card</a:t>
            </a: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lang="en-US" sz="2000">
                <a:solidFill>
                  <a:srgbClr val="595959"/>
                </a:solidFill>
              </a:rPr>
              <a:t>Pointed at ground</a:t>
            </a: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lang="en-US" sz="2000">
                <a:solidFill>
                  <a:srgbClr val="595959"/>
                </a:solidFill>
              </a:rPr>
              <a:t>Veho Muvi Micro Action Cam</a:t>
            </a: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lang="en-US" sz="2000">
                <a:solidFill>
                  <a:srgbClr val="595959"/>
                </a:solidFill>
              </a:rPr>
              <a:t>Very Compact</a:t>
            </a: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lang="en-US" sz="2000">
                <a:solidFill>
                  <a:srgbClr val="595959"/>
                </a:solidFill>
              </a:rPr>
              <a:t>2MP video resolution</a:t>
            </a: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lang="en-US" sz="2000">
                <a:solidFill>
                  <a:srgbClr val="595959"/>
                </a:solidFill>
              </a:rPr>
              <a:t>4GB memory card</a:t>
            </a: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lang="en-US" sz="2000">
                <a:solidFill>
                  <a:srgbClr val="595959"/>
                </a:solidFill>
              </a:rPr>
              <a:t>Pointed at marshmallow</a:t>
            </a: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  <a:p>
            <a:pPr indent="-3556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lang="en-US" sz="2000">
                <a:solidFill>
                  <a:srgbClr val="595959"/>
                </a:solidFill>
              </a:rPr>
              <a:t>Both have internal batteries</a:t>
            </a:r>
          </a:p>
        </p:txBody>
      </p:sp>
      <p:pic>
        <p:nvPicPr>
          <p:cNvPr id="256" name="Shape 2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9625" y="84600"/>
            <a:ext cx="3268074" cy="3268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54825" y="3542666"/>
            <a:ext cx="2143125" cy="214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Shape 2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type="title"/>
          </p:nvPr>
        </p:nvSpPr>
        <p:spPr>
          <a:xfrm>
            <a:off x="509050" y="4898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sp>
        <p:nvSpPr>
          <p:cNvPr id="264" name="Shape 264"/>
          <p:cNvSpPr txBox="1"/>
          <p:nvPr>
            <p:ph idx="1" type="body"/>
          </p:nvPr>
        </p:nvSpPr>
        <p:spPr>
          <a:xfrm>
            <a:off x="509049" y="1322475"/>
            <a:ext cx="7618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b="1" lang="en-US" sz="2400">
                <a:solidFill>
                  <a:srgbClr val="595959"/>
                </a:solidFill>
              </a:rPr>
              <a:t>Everything worked!!!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</a:pPr>
            <a:r>
              <a:rPr b="1" lang="en-US" sz="2400">
                <a:solidFill>
                  <a:srgbClr val="595959"/>
                </a:solidFill>
              </a:rPr>
              <a:t>Data from both Arduinos for whole flight</a:t>
            </a:r>
          </a:p>
          <a:p>
            <a:pPr indent="-3810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</a:pPr>
            <a:r>
              <a:rPr b="1" lang="en-US" sz="2400">
                <a:solidFill>
                  <a:srgbClr val="595959"/>
                </a:solidFill>
              </a:rPr>
              <a:t>MUVI camera footage for whole flight </a:t>
            </a: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</a:endParaRP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</a:endParaRPr>
          </a:p>
        </p:txBody>
      </p:sp>
      <p:pic>
        <p:nvPicPr>
          <p:cNvPr id="265" name="Shape 2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idx="1" type="body"/>
          </p:nvPr>
        </p:nvSpPr>
        <p:spPr>
          <a:xfrm>
            <a:off x="1630679" y="1574801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1" name="Shape 271"/>
          <p:cNvSpPr txBox="1"/>
          <p:nvPr>
            <p:ph idx="2" type="body"/>
          </p:nvPr>
        </p:nvSpPr>
        <p:spPr>
          <a:xfrm>
            <a:off x="5090160" y="1574801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72" name="Shape 2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82875" y="1203275"/>
            <a:ext cx="3021749" cy="5654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Shape 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1124" y="1192196"/>
            <a:ext cx="3021749" cy="5676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Shape 2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401" y="1169822"/>
            <a:ext cx="3021750" cy="572162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>
            <p:ph type="title"/>
          </p:nvPr>
        </p:nvSpPr>
        <p:spPr>
          <a:xfrm>
            <a:off x="280450" y="3374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MUVI Camera	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/>
          <p:nvPr>
            <p:ph idx="1" type="body"/>
          </p:nvPr>
        </p:nvSpPr>
        <p:spPr>
          <a:xfrm>
            <a:off x="1630679" y="1574801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 txBox="1"/>
          <p:nvPr>
            <p:ph idx="2" type="body"/>
          </p:nvPr>
        </p:nvSpPr>
        <p:spPr>
          <a:xfrm>
            <a:off x="5090160" y="1574801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 txBox="1"/>
          <p:nvPr>
            <p:ph type="title"/>
          </p:nvPr>
        </p:nvSpPr>
        <p:spPr>
          <a:xfrm>
            <a:off x="280450" y="3374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Marshmallow</a:t>
            </a:r>
          </a:p>
        </p:txBody>
      </p:sp>
      <p:pic>
        <p:nvPicPr>
          <p:cNvPr id="283" name="Shape 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050" y="1472562"/>
            <a:ext cx="2952750" cy="347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Shape 2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7950" y="1472562"/>
            <a:ext cx="3543300" cy="416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Shape 2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5787" y="5023187"/>
            <a:ext cx="166687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hape 2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67811"/>
            <a:ext cx="9143998" cy="5614175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99" name="Shape 299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00" name="Shape 3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6988"/>
            <a:ext cx="9143999" cy="5204022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09" name="Shape 3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43076"/>
            <a:ext cx="9144000" cy="5171846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Shape 310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311" name="Shape 3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18" name="Shape 3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1188"/>
            <a:ext cx="9143999" cy="5195622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Shape 319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320" name="Shape 3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26" name="Shape 326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25397"/>
            <a:ext cx="9144001" cy="520720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329" name="Shape 3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36" name="Shape 3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12070"/>
            <a:ext cx="9143999" cy="563385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338" name="Shape 3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Shape 17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6829" y="6026708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72225" y="2319699"/>
            <a:ext cx="5949501" cy="4462099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The Team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457200" y="1574800"/>
            <a:ext cx="329184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800">
                <a:solidFill>
                  <a:srgbClr val="595959"/>
                </a:solidFill>
              </a:rPr>
              <a:t>Ryan Stelzer</a:t>
            </a:r>
          </a:p>
          <a:p>
            <a:pPr indent="0" lvl="0" marL="0" marR="0" rtl="0" algn="l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800">
                <a:solidFill>
                  <a:srgbClr val="595959"/>
                </a:solidFill>
              </a:rPr>
              <a:t>Callie Branyan</a:t>
            </a:r>
          </a:p>
          <a:p>
            <a:pPr indent="0" lvl="0" marL="0" marR="0" rtl="0" algn="l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800">
                <a:solidFill>
                  <a:srgbClr val="595959"/>
                </a:solidFill>
              </a:rPr>
              <a:t>Andrew Siemens</a:t>
            </a:r>
          </a:p>
          <a:p>
            <a:pPr indent="0" lvl="0" marL="0" marR="0" rtl="0" algn="l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800">
                <a:solidFill>
                  <a:srgbClr val="595959"/>
                </a:solidFill>
              </a:rPr>
              <a:t>Andras Szep </a:t>
            </a:r>
          </a:p>
          <a:p>
            <a:pPr indent="0" lvl="0" marL="0" marR="0" rtl="0" algn="l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800">
                <a:solidFill>
                  <a:srgbClr val="595959"/>
                </a:solidFill>
              </a:rPr>
              <a:t>Marton Szep</a:t>
            </a:r>
          </a:p>
          <a:p>
            <a:pPr indent="0" lvl="0" marL="0" marR="0" rtl="0" algn="l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800">
                <a:solidFill>
                  <a:srgbClr val="595959"/>
                </a:solidFill>
              </a:rPr>
              <a:t>Christina Loera</a:t>
            </a:r>
          </a:p>
          <a:p>
            <a:pPr indent="0" lvl="0" marL="0" marR="0" rtl="0" algn="l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800">
                <a:solidFill>
                  <a:srgbClr val="595959"/>
                </a:solidFill>
              </a:rPr>
              <a:t>Xinyi Xu</a:t>
            </a:r>
          </a:p>
          <a:p>
            <a:pPr indent="0" lvl="0" marL="0" marR="0" rtl="0" algn="l">
              <a:spcBef>
                <a:spcPts val="116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800">
                <a:solidFill>
                  <a:srgbClr val="595959"/>
                </a:solidFill>
              </a:rPr>
              <a:t>Ruoyu Li</a:t>
            </a:r>
          </a:p>
          <a:p>
            <a:pPr indent="0" lvl="0" marL="0" marR="0" rtl="0" algn="l">
              <a:spcBef>
                <a:spcPts val="1160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8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Shape 1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1849" y="33925"/>
            <a:ext cx="4882874" cy="3255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45" name="Shape 3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25904"/>
            <a:ext cx="9143998" cy="560618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Shape 346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347" name="Shape 3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Shape 352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3" name="Shape 353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54" name="Shape 3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3283"/>
            <a:ext cx="9143998" cy="5191431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Shape 355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63" name="Shape 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88590"/>
            <a:ext cx="9143998" cy="5080818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Shape 364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365" name="Shape 3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Shape 370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1" name="Shape 371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372" name="Shape 3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30101"/>
            <a:ext cx="9144001" cy="5197797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Shape 373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t/>
            </a:r>
            <a:endParaRPr sz="3600" cap="small">
              <a:solidFill>
                <a:schemeClr val="dk2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Results</a:t>
            </a:r>
          </a:p>
        </p:txBody>
      </p:sp>
      <p:pic>
        <p:nvPicPr>
          <p:cNvPr id="374" name="Shape 3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hape 379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</a:t>
            </a: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Objective</a:t>
            </a:r>
          </a:p>
        </p:txBody>
      </p:sp>
      <p:sp>
        <p:nvSpPr>
          <p:cNvPr id="380" name="Shape 380"/>
          <p:cNvSpPr txBox="1"/>
          <p:nvPr/>
        </p:nvSpPr>
        <p:spPr>
          <a:xfrm>
            <a:off x="640425" y="1802700"/>
            <a:ext cx="7353300" cy="4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Measure strain on the bottom of the payload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595959"/>
              </a:solidFill>
            </a:endParaRPr>
          </a:p>
          <a:p>
            <a:pPr indent="-37465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300">
                <a:solidFill>
                  <a:srgbClr val="595959"/>
                </a:solidFill>
              </a:rPr>
              <a:t>Measure UV, RGB, and Carbon Monoxide levels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300">
              <a:solidFill>
                <a:srgbClr val="595959"/>
              </a:solidFill>
            </a:endParaRPr>
          </a:p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Measure weather parameters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400">
              <a:solidFill>
                <a:srgbClr val="595959"/>
              </a:solidFill>
            </a:endParaRPr>
          </a:p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Muon detection from last semester was discontinued due to vague government threats about time travel</a:t>
            </a:r>
          </a:p>
        </p:txBody>
      </p:sp>
      <p:pic>
        <p:nvPicPr>
          <p:cNvPr id="381" name="Shape 3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228173" y="5785447"/>
            <a:ext cx="731400" cy="10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Structure</a:t>
            </a:r>
          </a:p>
        </p:txBody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457200" y="1574800"/>
            <a:ext cx="5456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400">
                <a:solidFill>
                  <a:srgbClr val="595959"/>
                </a:solidFill>
              </a:rPr>
              <a:t>C</a:t>
            </a:r>
            <a:r>
              <a:rPr b="1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arbon fiber cylinder</a:t>
            </a:r>
          </a:p>
          <a:p>
            <a:pPr indent="-190500" lvl="1" marL="457200" marR="0" rtl="0" algn="l">
              <a:lnSpc>
                <a:spcPct val="90000"/>
              </a:lnSpc>
              <a:spcBef>
                <a:spcPts val="1010"/>
              </a:spcBef>
              <a:buClr>
                <a:schemeClr val="dk2"/>
              </a:buClr>
              <a:buSzPct val="97619"/>
              <a:buFont typeface="Arial"/>
              <a:buChar char="•"/>
            </a:pPr>
            <a:r>
              <a:rPr lang="en-US" sz="2050">
                <a:solidFill>
                  <a:srgbClr val="595959"/>
                </a:solidFill>
              </a:rPr>
              <a:t>Shell to protect the payload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10"/>
              </a:spcBef>
              <a:buNone/>
            </a:pPr>
            <a:r>
              <a:rPr b="1" lang="en-US" sz="2400">
                <a:solidFill>
                  <a:srgbClr val="595959"/>
                </a:solidFill>
              </a:rPr>
              <a:t>Lexan Polycarbonate</a:t>
            </a:r>
          </a:p>
          <a:p>
            <a:pPr indent="-190500" lvl="1" marL="457200" marR="0" rtl="0" algn="l">
              <a:lnSpc>
                <a:spcPct val="90000"/>
              </a:lnSpc>
              <a:spcBef>
                <a:spcPts val="1010"/>
              </a:spcBef>
              <a:buClr>
                <a:schemeClr val="dk2"/>
              </a:buClr>
              <a:buSzPct val="97619"/>
              <a:buFont typeface="Arial"/>
              <a:buChar char="•"/>
            </a:pPr>
            <a:r>
              <a:rPr b="0" i="0" lang="en-US" sz="2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Used to cap the top and bottom of payload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10"/>
              </a:spcBef>
              <a:buNone/>
            </a:pPr>
            <a:r>
              <a:rPr b="1" lang="en-US" sz="2400">
                <a:solidFill>
                  <a:srgbClr val="595959"/>
                </a:solidFill>
              </a:rPr>
              <a:t>Polystyrene Sheets</a:t>
            </a:r>
          </a:p>
          <a:p>
            <a:pPr indent="-190500" lvl="1" marL="457200" marR="0" rtl="0" algn="l">
              <a:lnSpc>
                <a:spcPct val="90000"/>
              </a:lnSpc>
              <a:spcBef>
                <a:spcPts val="1010"/>
              </a:spcBef>
              <a:buClr>
                <a:srgbClr val="595959"/>
              </a:buClr>
              <a:buSzPct val="97619"/>
              <a:buFont typeface="Arial"/>
              <a:buChar char="•"/>
            </a:pPr>
            <a:r>
              <a:rPr lang="en-US" sz="2050">
                <a:solidFill>
                  <a:srgbClr val="595959"/>
                </a:solidFill>
              </a:rPr>
              <a:t>Insulation and padding for the interior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10"/>
              </a:spcBef>
              <a:buNone/>
            </a:pPr>
            <a:r>
              <a:t/>
            </a:r>
            <a:endParaRPr b="1" sz="2400">
              <a:solidFill>
                <a:srgbClr val="595959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76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Shape 3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Shape 38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1348" y="1328234"/>
            <a:ext cx="3574724" cy="267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Shape 3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9625" y="4010300"/>
            <a:ext cx="2038000" cy="20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Shape 3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3925" y="4125800"/>
            <a:ext cx="1864750" cy="186475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Shape 396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</a:t>
            </a: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 #1</a:t>
            </a:r>
          </a:p>
        </p:txBody>
      </p:sp>
      <p:sp>
        <p:nvSpPr>
          <p:cNvPr id="397" name="Shape 397"/>
          <p:cNvSpPr txBox="1"/>
          <p:nvPr>
            <p:ph idx="1" type="body"/>
          </p:nvPr>
        </p:nvSpPr>
        <p:spPr>
          <a:xfrm>
            <a:off x="4982400" y="4951600"/>
            <a:ext cx="25164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398" name="Shape 398"/>
          <p:cNvSpPr txBox="1"/>
          <p:nvPr/>
        </p:nvSpPr>
        <p:spPr>
          <a:xfrm>
            <a:off x="521825" y="1771066"/>
            <a:ext cx="5034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Arduino Uno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800">
              <a:solidFill>
                <a:srgbClr val="59595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59595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Ultraviolet Sensor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Carbon Monoxide Sensor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RGB Light Sensor</a:t>
            </a:r>
          </a:p>
        </p:txBody>
      </p:sp>
      <p:pic>
        <p:nvPicPr>
          <p:cNvPr id="399" name="Shape 39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26251" y="1834691"/>
            <a:ext cx="1986649" cy="1393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28874" y="1654800"/>
            <a:ext cx="2038000" cy="203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17749" y="4125800"/>
            <a:ext cx="3642922" cy="2732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Shape 40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hape 40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2411259">
            <a:off x="549199" y="3772625"/>
            <a:ext cx="3682874" cy="3597349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Shape 409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</a:t>
            </a: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 #2 </a:t>
            </a:r>
          </a:p>
        </p:txBody>
      </p:sp>
      <p:sp>
        <p:nvSpPr>
          <p:cNvPr id="410" name="Shape 410"/>
          <p:cNvSpPr txBox="1"/>
          <p:nvPr>
            <p:ph idx="1" type="body"/>
          </p:nvPr>
        </p:nvSpPr>
        <p:spPr>
          <a:xfrm>
            <a:off x="4982400" y="4951600"/>
            <a:ext cx="25164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411" name="Shape 411"/>
          <p:cNvSpPr txBox="1"/>
          <p:nvPr/>
        </p:nvSpPr>
        <p:spPr>
          <a:xfrm>
            <a:off x="521825" y="1771071"/>
            <a:ext cx="5034900" cy="27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Arduino Uno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800">
              <a:solidFill>
                <a:srgbClr val="59595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59595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3 Strain gauges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On plastic near center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On plastic near edge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On carbon fiber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	</a:t>
            </a:r>
          </a:p>
        </p:txBody>
      </p:sp>
      <p:pic>
        <p:nvPicPr>
          <p:cNvPr id="412" name="Shape 41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94924" y="199858"/>
            <a:ext cx="2194649" cy="153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5023" y="1967999"/>
            <a:ext cx="3952350" cy="457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</a:t>
            </a: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 #3</a:t>
            </a:r>
          </a:p>
        </p:txBody>
      </p:sp>
      <p:sp>
        <p:nvSpPr>
          <p:cNvPr id="419" name="Shape 419"/>
          <p:cNvSpPr txBox="1"/>
          <p:nvPr>
            <p:ph idx="1" type="body"/>
          </p:nvPr>
        </p:nvSpPr>
        <p:spPr>
          <a:xfrm>
            <a:off x="4982400" y="4951600"/>
            <a:ext cx="25164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</p:txBody>
      </p:sp>
      <p:pic>
        <p:nvPicPr>
          <p:cNvPr id="420" name="Shape 4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7091" y="5749598"/>
            <a:ext cx="622800" cy="1108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Shape 421"/>
          <p:cNvSpPr txBox="1"/>
          <p:nvPr/>
        </p:nvSpPr>
        <p:spPr>
          <a:xfrm>
            <a:off x="521825" y="1771066"/>
            <a:ext cx="5034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Arduino Uno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2800">
              <a:solidFill>
                <a:srgbClr val="59595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59595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Sparkfun Weather Shield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595959"/>
              </a:solidFill>
            </a:endParaRP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Reads temperature, pressure, humidity, and luminosity all in one</a:t>
            </a:r>
          </a:p>
        </p:txBody>
      </p:sp>
      <p:pic>
        <p:nvPicPr>
          <p:cNvPr id="422" name="Shape 4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02325" y="1869899"/>
            <a:ext cx="3741675" cy="498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Shape 4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6150" y="53100"/>
            <a:ext cx="3344400" cy="33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Shape 428"/>
          <p:cNvSpPr txBox="1"/>
          <p:nvPr>
            <p:ph type="title"/>
          </p:nvPr>
        </p:nvSpPr>
        <p:spPr>
          <a:xfrm>
            <a:off x="457200" y="152733"/>
            <a:ext cx="6591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Data Logging</a:t>
            </a:r>
          </a:p>
        </p:txBody>
      </p:sp>
      <p:sp>
        <p:nvSpPr>
          <p:cNvPr id="429" name="Shape 429"/>
          <p:cNvSpPr txBox="1"/>
          <p:nvPr/>
        </p:nvSpPr>
        <p:spPr>
          <a:xfrm>
            <a:off x="521825" y="1771066"/>
            <a:ext cx="5034900" cy="19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OpenLog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595959"/>
              </a:solidFill>
            </a:endParaRP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Serial output from Arduinos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Writes data onto MicroSD card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One for each electronics package</a:t>
            </a:r>
          </a:p>
        </p:txBody>
      </p:sp>
      <p:sp>
        <p:nvSpPr>
          <p:cNvPr id="430" name="Shape 430"/>
          <p:cNvSpPr txBox="1"/>
          <p:nvPr/>
        </p:nvSpPr>
        <p:spPr>
          <a:xfrm>
            <a:off x="5297400" y="3891500"/>
            <a:ext cx="35619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100">
                <a:solidFill>
                  <a:srgbClr val="666666"/>
                </a:solidFill>
              </a:rPr>
              <a:t>Images courtesy of Sparkfun Electronics</a:t>
            </a:r>
          </a:p>
        </p:txBody>
      </p:sp>
      <p:sp>
        <p:nvSpPr>
          <p:cNvPr id="431" name="Shape 431"/>
          <p:cNvSpPr txBox="1"/>
          <p:nvPr/>
        </p:nvSpPr>
        <p:spPr>
          <a:xfrm>
            <a:off x="292625" y="3541533"/>
            <a:ext cx="29151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Sample logs</a:t>
            </a:r>
          </a:p>
        </p:txBody>
      </p:sp>
      <p:pic>
        <p:nvPicPr>
          <p:cNvPr id="432" name="Shape 4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2612" y="5010816"/>
            <a:ext cx="1724025" cy="11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56675" y="3803733"/>
            <a:ext cx="3562350" cy="17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Shape 4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06137" y="5010816"/>
            <a:ext cx="4048125" cy="1343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Shape 4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hape 18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82675" y="2120199"/>
            <a:ext cx="1774519" cy="2368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Shape 18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9535" y="2190599"/>
            <a:ext cx="2361416" cy="1959977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Shape 189"/>
          <p:cNvSpPr txBox="1"/>
          <p:nvPr/>
        </p:nvSpPr>
        <p:spPr>
          <a:xfrm>
            <a:off x="469525" y="428375"/>
            <a:ext cx="8187599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buSzPct val="25000"/>
              <a:buNone/>
            </a:pPr>
            <a:r>
              <a:rPr b="1" i="0" lang="en-US" sz="6000" u="none" cap="none" strike="noStrike">
                <a:solidFill>
                  <a:srgbClr val="7F7F7F"/>
                </a:solidFill>
                <a:latin typeface="Arial Black"/>
                <a:ea typeface="Arial Black"/>
                <a:cs typeface="Arial Black"/>
                <a:sym typeface="Arial Black"/>
              </a:rPr>
              <a:t>Acknowledgments</a:t>
            </a:r>
          </a:p>
        </p:txBody>
      </p:sp>
      <p:pic>
        <p:nvPicPr>
          <p:cNvPr id="190" name="Shape 1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47275" y="2190599"/>
            <a:ext cx="1866669" cy="2228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Shape 1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58472" y="4973662"/>
            <a:ext cx="4444275" cy="12266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/>
          <p:nvPr>
            <p:ph type="title"/>
          </p:nvPr>
        </p:nvSpPr>
        <p:spPr>
          <a:xfrm>
            <a:off x="509050" y="4898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MUVI Camera</a:t>
            </a:r>
          </a:p>
        </p:txBody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509050" y="1322466"/>
            <a:ext cx="49101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b="1" lang="en-US" sz="2400">
                <a:solidFill>
                  <a:srgbClr val="595959"/>
                </a:solidFill>
              </a:rPr>
              <a:t>Veho MUVI HD ActionCam</a:t>
            </a:r>
          </a:p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b="1" lang="en-US" sz="2400">
                <a:solidFill>
                  <a:srgbClr val="595959"/>
                </a:solidFill>
              </a:rPr>
              <a:t>170 degree wide angle lens</a:t>
            </a:r>
          </a:p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5MP HD video resolution</a:t>
            </a: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2400">
              <a:solidFill>
                <a:srgbClr val="595959"/>
              </a:solidFill>
            </a:endParaRPr>
          </a:p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Pointed upwards</a:t>
            </a:r>
          </a:p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Extensive flight heritage</a:t>
            </a: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2400">
              <a:solidFill>
                <a:srgbClr val="595959"/>
              </a:solidFill>
            </a:endParaRP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</a:endParaRP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</a:endParaRPr>
          </a:p>
        </p:txBody>
      </p:sp>
      <p:pic>
        <p:nvPicPr>
          <p:cNvPr id="442" name="Shape 4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1550" y="1538575"/>
            <a:ext cx="3908349" cy="3908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360Fly</a:t>
            </a:r>
          </a:p>
        </p:txBody>
      </p:sp>
      <p:sp>
        <p:nvSpPr>
          <p:cNvPr id="449" name="Shape 449"/>
          <p:cNvSpPr txBox="1"/>
          <p:nvPr/>
        </p:nvSpPr>
        <p:spPr>
          <a:xfrm>
            <a:off x="521825" y="1771066"/>
            <a:ext cx="5034900" cy="29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Produces 360° videos </a:t>
            </a:r>
          </a:p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240 degree field of view camera</a:t>
            </a:r>
          </a:p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1504 x 1504 @ 30fps</a:t>
            </a:r>
          </a:p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Shock resistant</a:t>
            </a:r>
          </a:p>
        </p:txBody>
      </p:sp>
      <p:pic>
        <p:nvPicPr>
          <p:cNvPr id="450" name="Shape 4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7200" y="152733"/>
            <a:ext cx="2507475" cy="250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Shape 4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03837" y="2891600"/>
            <a:ext cx="4514197" cy="338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Shape 45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 txBox="1"/>
          <p:nvPr>
            <p:ph type="title"/>
          </p:nvPr>
        </p:nvSpPr>
        <p:spPr>
          <a:xfrm>
            <a:off x="509050" y="489805"/>
            <a:ext cx="5791200" cy="7412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Results</a:t>
            </a:r>
          </a:p>
        </p:txBody>
      </p:sp>
      <p:sp>
        <p:nvSpPr>
          <p:cNvPr id="458" name="Shape 458"/>
          <p:cNvSpPr txBox="1"/>
          <p:nvPr>
            <p:ph idx="1" type="body"/>
          </p:nvPr>
        </p:nvSpPr>
        <p:spPr>
          <a:xfrm>
            <a:off x="509049" y="1322475"/>
            <a:ext cx="76182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360Fly worked!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</a:pPr>
            <a:r>
              <a:rPr b="1" lang="en-US" sz="2400">
                <a:solidFill>
                  <a:srgbClr val="595959"/>
                </a:solidFill>
              </a:rPr>
              <a:t>Ran out of batteries during descent</a:t>
            </a:r>
          </a:p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MUVI camera ran out of storage before pop</a:t>
            </a:r>
          </a:p>
          <a:p>
            <a:pPr indent="-381000" lvl="1" marL="914400" rtl="0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</a:pPr>
            <a:r>
              <a:rPr b="1" lang="en-US" sz="2400">
                <a:solidFill>
                  <a:srgbClr val="595959"/>
                </a:solidFill>
              </a:rPr>
              <a:t>Files were much larger than previous flights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</a:pPr>
            <a:r>
              <a:rPr b="1" lang="en-US" sz="2400">
                <a:solidFill>
                  <a:srgbClr val="595959"/>
                </a:solidFill>
              </a:rPr>
              <a:t>Resolution setting changed?</a:t>
            </a:r>
          </a:p>
          <a:p>
            <a:pPr indent="-3810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●"/>
            </a:pPr>
            <a:r>
              <a:rPr b="1" lang="en-US" sz="2400">
                <a:solidFill>
                  <a:srgbClr val="595959"/>
                </a:solidFill>
              </a:rPr>
              <a:t>Weather shield worked!</a:t>
            </a:r>
          </a:p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Strain and UV/RGB/CO circuits did not work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</a:pPr>
            <a:r>
              <a:rPr b="1" lang="en-US" sz="2400">
                <a:solidFill>
                  <a:srgbClr val="595959"/>
                </a:solidFill>
              </a:rPr>
              <a:t>Bad wiring connections? </a:t>
            </a: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</a:endParaRP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sz="2000">
              <a:solidFill>
                <a:srgbClr val="595959"/>
              </a:solidFill>
            </a:endParaRPr>
          </a:p>
        </p:txBody>
      </p:sp>
      <p:pic>
        <p:nvPicPr>
          <p:cNvPr id="459" name="Shape 4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5" name="Shape 465"/>
          <p:cNvSpPr txBox="1"/>
          <p:nvPr>
            <p:ph idx="1" type="body"/>
          </p:nvPr>
        </p:nvSpPr>
        <p:spPr>
          <a:xfrm>
            <a:off x="1630679" y="1574801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6" name="Shape 466"/>
          <p:cNvSpPr txBox="1"/>
          <p:nvPr>
            <p:ph idx="2" type="body"/>
          </p:nvPr>
        </p:nvSpPr>
        <p:spPr>
          <a:xfrm>
            <a:off x="5090160" y="1574801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67" name="Shape 4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62570"/>
            <a:ext cx="9144002" cy="573286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Shape 468"/>
          <p:cNvSpPr txBox="1"/>
          <p:nvPr/>
        </p:nvSpPr>
        <p:spPr>
          <a:xfrm>
            <a:off x="205325" y="6277200"/>
            <a:ext cx="56832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360 Degree High-Altitude Balloon Flight - UA ASCEND 2016 Spring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/>
              <a:t>https://www.youtube.com/watch?v=SPtO2hVXbfM</a:t>
            </a:r>
          </a:p>
        </p:txBody>
      </p:sp>
      <p:sp>
        <p:nvSpPr>
          <p:cNvPr id="469" name="Shape 469"/>
          <p:cNvSpPr txBox="1"/>
          <p:nvPr/>
        </p:nvSpPr>
        <p:spPr>
          <a:xfrm>
            <a:off x="6092975" y="6461275"/>
            <a:ext cx="7853400" cy="9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Pop at 4:30</a:t>
            </a:r>
          </a:p>
        </p:txBody>
      </p:sp>
      <p:pic>
        <p:nvPicPr>
          <p:cNvPr id="470" name="Shape 4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Results</a:t>
            </a:r>
          </a:p>
        </p:txBody>
      </p:sp>
      <p:pic>
        <p:nvPicPr>
          <p:cNvPr id="476" name="Shape 4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4" y="6043033"/>
            <a:ext cx="585299" cy="831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387" y="962025"/>
            <a:ext cx="8277225" cy="493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" name="Shape 483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0" y="1028700"/>
            <a:ext cx="8191500" cy="48006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>
            <p:ph type="title"/>
          </p:nvPr>
        </p:nvSpPr>
        <p:spPr>
          <a:xfrm>
            <a:off x="457200" y="-685481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Results</a:t>
            </a:r>
          </a:p>
        </p:txBody>
      </p:sp>
      <p:pic>
        <p:nvPicPr>
          <p:cNvPr id="486" name="Shape 4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92" name="Shape 492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493" name="Shape 4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3387" y="1000125"/>
            <a:ext cx="8277225" cy="4857750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Shape 494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Results</a:t>
            </a:r>
          </a:p>
        </p:txBody>
      </p:sp>
      <p:pic>
        <p:nvPicPr>
          <p:cNvPr id="495" name="Shape 4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1" name="Shape 501"/>
          <p:cNvSpPr txBox="1"/>
          <p:nvPr>
            <p:ph idx="1" type="body"/>
          </p:nvPr>
        </p:nvSpPr>
        <p:spPr>
          <a:xfrm>
            <a:off x="457200" y="1752600"/>
            <a:ext cx="7620000" cy="43737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02" name="Shape 5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25" y="952500"/>
            <a:ext cx="836295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Shape 503"/>
          <p:cNvSpPr txBox="1"/>
          <p:nvPr>
            <p:ph type="title"/>
          </p:nvPr>
        </p:nvSpPr>
        <p:spPr>
          <a:xfrm>
            <a:off x="457200" y="-761681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Spring Results</a:t>
            </a:r>
          </a:p>
        </p:txBody>
      </p:sp>
      <p:pic>
        <p:nvPicPr>
          <p:cNvPr id="504" name="Shape 5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Conclusion</a:t>
            </a:r>
          </a:p>
        </p:txBody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Fall semester was a complete success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</a:pPr>
            <a:r>
              <a:rPr b="1" lang="en-US" sz="2400">
                <a:solidFill>
                  <a:srgbClr val="595959"/>
                </a:solidFill>
              </a:rPr>
              <a:t>All sensors &amp; camera worked</a:t>
            </a:r>
          </a:p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Discontinued muon experiment</a:t>
            </a:r>
          </a:p>
          <a:p>
            <a:pPr indent="-381000" lvl="0" marL="4572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Spring semester was a partial success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</a:pPr>
            <a:r>
              <a:rPr b="1" lang="en-US" sz="2400">
                <a:solidFill>
                  <a:srgbClr val="595959"/>
                </a:solidFill>
              </a:rPr>
              <a:t>360Fly worked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</a:pPr>
            <a:r>
              <a:rPr b="1" lang="en-US" sz="2400">
                <a:solidFill>
                  <a:srgbClr val="595959"/>
                </a:solidFill>
              </a:rPr>
              <a:t>MUVI partly worked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</a:pPr>
            <a:r>
              <a:rPr b="1" lang="en-US" sz="2400">
                <a:solidFill>
                  <a:srgbClr val="595959"/>
                </a:solidFill>
              </a:rPr>
              <a:t>Weather sensors worked</a:t>
            </a:r>
          </a:p>
          <a:p>
            <a:pPr indent="-381000" lvl="1" marL="914400" marR="0" rtl="0" algn="l">
              <a:spcBef>
                <a:spcPts val="0"/>
              </a:spcBef>
              <a:spcAft>
                <a:spcPts val="600"/>
              </a:spcAft>
              <a:buClr>
                <a:srgbClr val="595959"/>
              </a:buClr>
              <a:buSzPct val="100000"/>
            </a:pPr>
            <a:r>
              <a:rPr b="1" lang="en-US" sz="2400">
                <a:solidFill>
                  <a:srgbClr val="595959"/>
                </a:solidFill>
              </a:rPr>
              <a:t>Other sensors did not work</a:t>
            </a:r>
          </a:p>
          <a:p>
            <a:pPr lvl="0" marR="0" rtl="0" algn="l">
              <a:spcBef>
                <a:spcPts val="0"/>
              </a:spcBef>
              <a:spcAft>
                <a:spcPts val="600"/>
              </a:spcAft>
              <a:buNone/>
            </a:pPr>
            <a:r>
              <a:t/>
            </a:r>
            <a:endParaRPr b="1" i="1" sz="2400">
              <a:solidFill>
                <a:srgbClr val="595959"/>
              </a:solidFill>
            </a:endParaRPr>
          </a:p>
        </p:txBody>
      </p:sp>
      <p:pic>
        <p:nvPicPr>
          <p:cNvPr id="511" name="Shape 5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7" name="Shape 517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8" name="Shape 518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19" name="Shape 5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619"/>
            <a:ext cx="9144000" cy="6096761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Shape 520"/>
          <p:cNvSpPr txBox="1"/>
          <p:nvPr>
            <p:ph type="title"/>
          </p:nvPr>
        </p:nvSpPr>
        <p:spPr>
          <a:xfrm>
            <a:off x="171725" y="-467231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rgbClr val="F3F3F3"/>
                </a:solidFill>
                <a:latin typeface="Arial Black"/>
                <a:ea typeface="Arial Black"/>
                <a:cs typeface="Arial Black"/>
                <a:sym typeface="Arial Black"/>
              </a:rPr>
              <a:t>Pictures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Outline</a:t>
            </a: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457200" y="1752600"/>
            <a:ext cx="7619999" cy="43735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457200" lvl="0" marL="457200" marR="0" rtl="0" algn="l">
              <a:spcBef>
                <a:spcPts val="1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Objective</a:t>
            </a:r>
          </a:p>
          <a:p>
            <a:pPr indent="-457200" lvl="0" marL="457200" marR="0" rtl="0" algn="l">
              <a:spcBef>
                <a:spcPts val="1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Method</a:t>
            </a:r>
          </a:p>
          <a:p>
            <a:pPr indent="-457200" lvl="0" marL="457200" marR="0" rtl="0" algn="l">
              <a:spcBef>
                <a:spcPts val="132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</a:p>
          <a:p>
            <a:pPr indent="-457200" lvl="0" marL="457200" marR="0" rtl="0" algn="l">
              <a:spcBef>
                <a:spcPts val="1320"/>
              </a:spcBef>
              <a:spcAft>
                <a:spcPts val="600"/>
              </a:spcAft>
              <a:buClr>
                <a:srgbClr val="595959"/>
              </a:buClr>
              <a:buSzPct val="100000"/>
              <a:buFont typeface="Arial"/>
              <a:buChar char="•"/>
            </a:pPr>
            <a:r>
              <a:rPr b="1" i="0" lang="en-US" sz="36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Conclusion</a:t>
            </a:r>
          </a:p>
        </p:txBody>
      </p:sp>
      <p:pic>
        <p:nvPicPr>
          <p:cNvPr id="198" name="Shape 1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4" y="6043033"/>
            <a:ext cx="585404" cy="831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>
            <p:ph type="title"/>
          </p:nvPr>
        </p:nvSpPr>
        <p:spPr>
          <a:xfrm>
            <a:off x="233950" y="4365693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latin typeface="Arial Black"/>
                <a:ea typeface="Arial Black"/>
                <a:cs typeface="Arial Black"/>
                <a:sym typeface="Arial Black"/>
              </a:rPr>
              <a:t>Fall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latin typeface="Arial Black"/>
                <a:ea typeface="Arial Black"/>
                <a:cs typeface="Arial Black"/>
                <a:sym typeface="Arial Black"/>
              </a:rPr>
              <a:t>Launch</a:t>
            </a:r>
          </a:p>
        </p:txBody>
      </p:sp>
      <p:pic>
        <p:nvPicPr>
          <p:cNvPr id="526" name="Shape 5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79212" y="1"/>
            <a:ext cx="5264779" cy="35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Shape 5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5264779" cy="35098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Shape 5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2199" y="3509851"/>
            <a:ext cx="4871793" cy="3247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Shape 533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4" name="Shape 534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5" name="Shape 535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36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3200" y="180975"/>
            <a:ext cx="3657600" cy="649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2" name="Shape 542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43" name="Shape 543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44" name="Shape 5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3051" cy="685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Shape 5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049" y="0"/>
            <a:ext cx="4569775" cy="6857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 txBox="1"/>
          <p:nvPr>
            <p:ph type="title"/>
          </p:nvPr>
        </p:nvSpPr>
        <p:spPr>
          <a:xfrm>
            <a:off x="457200" y="152718"/>
            <a:ext cx="5791200" cy="1371599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1" name="Shape 551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2" name="Shape 552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53" name="Shape 5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478"/>
            <a:ext cx="9144001" cy="60970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Shape 558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59" name="Shape 559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0" name="Shape 560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61" name="Shape 5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80627"/>
            <a:ext cx="9144000" cy="6096748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Shape 562"/>
          <p:cNvSpPr txBox="1"/>
          <p:nvPr>
            <p:ph type="title"/>
          </p:nvPr>
        </p:nvSpPr>
        <p:spPr>
          <a:xfrm>
            <a:off x="302900" y="4854293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rgbClr val="F3F3F3"/>
                </a:solidFill>
                <a:latin typeface="Arial Black"/>
                <a:ea typeface="Arial Black"/>
                <a:cs typeface="Arial Black"/>
                <a:sym typeface="Arial Black"/>
              </a:rPr>
              <a:t>Fall Landing Site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Shape 567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8" name="Shape 568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69" name="Shape 569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0" name="Shape 5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1187" y="38100"/>
            <a:ext cx="3819525" cy="678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hape 575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6" name="Shape 576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7" name="Shape 577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78" name="Shape 5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650" y="0"/>
            <a:ext cx="8188506" cy="680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Shape 583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4" name="Shape 584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5" name="Shape 585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86" name="Shape 5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9" y="0"/>
            <a:ext cx="4572621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Shape 587"/>
          <p:cNvSpPr txBox="1"/>
          <p:nvPr>
            <p:ph type="title"/>
          </p:nvPr>
        </p:nvSpPr>
        <p:spPr>
          <a:xfrm>
            <a:off x="242300" y="4984593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latin typeface="Arial Black"/>
                <a:ea typeface="Arial Black"/>
                <a:cs typeface="Arial Black"/>
                <a:sym typeface="Arial Black"/>
              </a:rPr>
              <a:t>Spring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latin typeface="Arial Black"/>
                <a:ea typeface="Arial Black"/>
                <a:cs typeface="Arial Black"/>
                <a:sym typeface="Arial Black"/>
              </a:rPr>
              <a:t>Launch</a:t>
            </a:r>
          </a:p>
        </p:txBody>
      </p:sp>
      <p:pic>
        <p:nvPicPr>
          <p:cNvPr id="588" name="Shape 58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605" y="0"/>
            <a:ext cx="457133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Shape 593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4" name="Shape 594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5" name="Shape 595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96" name="Shape 5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57200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Shape 5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3049" y="0"/>
            <a:ext cx="4572001" cy="6858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3" name="Shape 603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4" name="Shape 604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05" name="Shape 6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</a:t>
            </a: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Objective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640425" y="1802700"/>
            <a:ext cx="7353300" cy="41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Detect flux of muons throughout the flight</a:t>
            </a:r>
          </a:p>
          <a:p>
            <a:pPr indent="-381000" lvl="1" marL="914400" rtl="0">
              <a:spcBef>
                <a:spcPts val="0"/>
              </a:spcBef>
              <a:buClr>
                <a:srgbClr val="595959"/>
              </a:buClr>
              <a:buSzPct val="100000"/>
              <a:buChar char="○"/>
            </a:pPr>
            <a:r>
              <a:rPr b="1" lang="en-US" sz="2400">
                <a:solidFill>
                  <a:srgbClr val="595959"/>
                </a:solidFill>
              </a:rPr>
              <a:t>Precursor experiment with Geiger counter</a:t>
            </a:r>
          </a:p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Detect UV levels with planned expansion to human health applications</a:t>
            </a:r>
          </a:p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Watch marshmallow expand</a:t>
            </a:r>
          </a:p>
          <a:p>
            <a:pPr indent="-381000" lvl="1" marL="914400" rtl="0">
              <a:spcBef>
                <a:spcPts val="0"/>
              </a:spcBef>
              <a:buClr>
                <a:srgbClr val="595959"/>
              </a:buClr>
              <a:buSzPct val="100000"/>
              <a:buChar char="○"/>
            </a:pPr>
            <a:r>
              <a:rPr b="1" lang="en-US" sz="2400">
                <a:solidFill>
                  <a:srgbClr val="595959"/>
                </a:solidFill>
              </a:rPr>
              <a:t>Outreach video</a:t>
            </a:r>
          </a:p>
          <a:p>
            <a:pPr indent="-3810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400">
                <a:solidFill>
                  <a:srgbClr val="595959"/>
                </a:solidFill>
              </a:rPr>
              <a:t>Weather measurements</a:t>
            </a:r>
          </a:p>
        </p:txBody>
      </p:sp>
      <p:pic>
        <p:nvPicPr>
          <p:cNvPr id="205" name="Shape 2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2775" y="3853941"/>
            <a:ext cx="4391220" cy="29278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Shape 610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1" name="Shape 611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2" name="Shape 612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3" name="Shape 613"/>
          <p:cNvSpPr txBox="1"/>
          <p:nvPr>
            <p:ph type="title"/>
          </p:nvPr>
        </p:nvSpPr>
        <p:spPr>
          <a:xfrm>
            <a:off x="168650" y="5368350"/>
            <a:ext cx="6192899" cy="1246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latin typeface="Arial Black"/>
                <a:ea typeface="Arial Black"/>
                <a:cs typeface="Arial Black"/>
                <a:sym typeface="Arial Black"/>
              </a:rPr>
              <a:t>Spring Landing Site</a:t>
            </a:r>
          </a:p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latin typeface="Arial Black"/>
                <a:ea typeface="Arial Black"/>
                <a:cs typeface="Arial Black"/>
                <a:sym typeface="Arial Black"/>
              </a:rPr>
              <a:t>	</a:t>
            </a:r>
            <a:r>
              <a:rPr lang="en-US" sz="2400" cap="small">
                <a:latin typeface="Arial Black"/>
                <a:ea typeface="Arial Black"/>
                <a:cs typeface="Arial Black"/>
                <a:sym typeface="Arial Black"/>
              </a:rPr>
              <a:t>Unfortunately we weren’t able to go</a:t>
            </a:r>
          </a:p>
        </p:txBody>
      </p:sp>
      <p:pic>
        <p:nvPicPr>
          <p:cNvPr id="614" name="Shape 6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17150" y="890025"/>
            <a:ext cx="4309675" cy="430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Shape 6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Shape 620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1" name="Shape 621"/>
          <p:cNvSpPr txBox="1"/>
          <p:nvPr>
            <p:ph idx="1" type="body"/>
          </p:nvPr>
        </p:nvSpPr>
        <p:spPr>
          <a:xfrm>
            <a:off x="1630679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2" name="Shape 622"/>
          <p:cNvSpPr txBox="1"/>
          <p:nvPr>
            <p:ph idx="2" type="body"/>
          </p:nvPr>
        </p:nvSpPr>
        <p:spPr>
          <a:xfrm>
            <a:off x="5090160" y="1574800"/>
            <a:ext cx="3291900" cy="45261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3" name="Shape 623"/>
          <p:cNvSpPr txBox="1"/>
          <p:nvPr>
            <p:ph idx="4294967295" type="ctrTitle"/>
          </p:nvPr>
        </p:nvSpPr>
        <p:spPr>
          <a:xfrm>
            <a:off x="335375" y="1900725"/>
            <a:ext cx="7772400" cy="4572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buClr>
                <a:srgbClr val="7F7F7F"/>
              </a:buClr>
              <a:buSzPct val="25000"/>
              <a:buFont typeface="Arial Black"/>
              <a:buNone/>
            </a:pPr>
            <a:r>
              <a:rPr lang="en-US" sz="8000" cap="small">
                <a:latin typeface="Arial Black"/>
                <a:ea typeface="Arial Black"/>
                <a:cs typeface="Arial Black"/>
                <a:sym typeface="Arial Black"/>
              </a:rPr>
              <a:t>Thank you!</a:t>
            </a:r>
          </a:p>
        </p:txBody>
      </p:sp>
      <p:pic>
        <p:nvPicPr>
          <p:cNvPr id="624" name="Shape 6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Structure</a:t>
            </a:r>
          </a:p>
        </p:txBody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457200" y="1574800"/>
            <a:ext cx="54567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b="1" lang="en-US" sz="2400">
                <a:solidFill>
                  <a:srgbClr val="595959"/>
                </a:solidFill>
              </a:rPr>
              <a:t>C</a:t>
            </a:r>
            <a:r>
              <a:rPr b="1" i="0" lang="en-US" sz="2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arbon fiber cylinder</a:t>
            </a:r>
          </a:p>
          <a:p>
            <a:pPr indent="-190500" lvl="1" marL="457200" marR="0" rtl="0" algn="l">
              <a:lnSpc>
                <a:spcPct val="90000"/>
              </a:lnSpc>
              <a:spcBef>
                <a:spcPts val="1010"/>
              </a:spcBef>
              <a:buClr>
                <a:schemeClr val="dk2"/>
              </a:buClr>
              <a:buSzPct val="97619"/>
              <a:buFont typeface="Arial"/>
              <a:buChar char="•"/>
            </a:pPr>
            <a:r>
              <a:rPr lang="en-US" sz="2050">
                <a:solidFill>
                  <a:srgbClr val="595959"/>
                </a:solidFill>
              </a:rPr>
              <a:t>Shell to protect the payload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10"/>
              </a:spcBef>
              <a:buNone/>
            </a:pPr>
            <a:r>
              <a:rPr b="1" lang="en-US" sz="2400">
                <a:solidFill>
                  <a:srgbClr val="595959"/>
                </a:solidFill>
              </a:rPr>
              <a:t>Lexan Polycarbonate</a:t>
            </a:r>
          </a:p>
          <a:p>
            <a:pPr indent="-190500" lvl="1" marL="457200" marR="0" rtl="0" algn="l">
              <a:lnSpc>
                <a:spcPct val="90000"/>
              </a:lnSpc>
              <a:spcBef>
                <a:spcPts val="1010"/>
              </a:spcBef>
              <a:buClr>
                <a:schemeClr val="dk2"/>
              </a:buClr>
              <a:buSzPct val="97619"/>
              <a:buFont typeface="Arial"/>
              <a:buChar char="•"/>
            </a:pPr>
            <a:r>
              <a:rPr b="0" i="0" lang="en-US" sz="20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Used to cap the top and bottom of payload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10"/>
              </a:spcBef>
              <a:buNone/>
            </a:pPr>
            <a:r>
              <a:rPr b="1" lang="en-US" sz="2400">
                <a:solidFill>
                  <a:srgbClr val="595959"/>
                </a:solidFill>
              </a:rPr>
              <a:t>Polystyrene Sheets</a:t>
            </a:r>
          </a:p>
          <a:p>
            <a:pPr indent="-190500" lvl="1" marL="457200" marR="0" rtl="0" algn="l">
              <a:lnSpc>
                <a:spcPct val="90000"/>
              </a:lnSpc>
              <a:spcBef>
                <a:spcPts val="1010"/>
              </a:spcBef>
              <a:buClr>
                <a:srgbClr val="595959"/>
              </a:buClr>
              <a:buSzPct val="97619"/>
              <a:buFont typeface="Arial"/>
              <a:buChar char="•"/>
            </a:pPr>
            <a:r>
              <a:rPr lang="en-US" sz="2050">
                <a:solidFill>
                  <a:srgbClr val="595959"/>
                </a:solidFill>
              </a:rPr>
              <a:t>Insulation and padding for the interior</a:t>
            </a:r>
          </a:p>
          <a:p>
            <a:pPr indent="0" lvl="0" marL="0" marR="0" rtl="0" algn="l">
              <a:lnSpc>
                <a:spcPct val="90000"/>
              </a:lnSpc>
              <a:spcBef>
                <a:spcPts val="1010"/>
              </a:spcBef>
              <a:buNone/>
            </a:pPr>
            <a:r>
              <a:t/>
            </a:r>
            <a:endParaRPr b="1" sz="2400">
              <a:solidFill>
                <a:srgbClr val="595959"/>
              </a:solidFill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76"/>
              </a:spcBef>
              <a:spcAft>
                <a:spcPts val="60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1" i="0" sz="2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Shape 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1348" y="1328234"/>
            <a:ext cx="3574724" cy="26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Shape 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Electronics #1 </a:t>
            </a:r>
          </a:p>
        </p:txBody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4982400" y="4951600"/>
            <a:ext cx="25164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220" name="Shape 220"/>
          <p:cNvSpPr txBox="1"/>
          <p:nvPr/>
        </p:nvSpPr>
        <p:spPr>
          <a:xfrm>
            <a:off x="521825" y="1771066"/>
            <a:ext cx="5034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Arduino Uno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59595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Geiger Counter</a:t>
            </a:r>
          </a:p>
          <a:p>
            <a:pPr indent="-342900" lvl="0" marL="457200" rtl="0">
              <a:spcBef>
                <a:spcPts val="0"/>
              </a:spcBef>
              <a:spcAft>
                <a:spcPts val="800"/>
              </a:spcAft>
              <a:buClr>
                <a:srgbClr val="666666"/>
              </a:buClr>
              <a:buSzPct val="100000"/>
              <a:buChar char="●"/>
            </a:pPr>
            <a:r>
              <a:rPr b="1" lang="en-US" sz="1800">
                <a:solidFill>
                  <a:srgbClr val="666666"/>
                </a:solidFill>
              </a:rPr>
              <a:t>LND712 Geiger Tube @ 560V</a:t>
            </a:r>
          </a:p>
          <a:p>
            <a:pPr indent="-355600" lvl="0" marL="457200" rtl="0">
              <a:spcBef>
                <a:spcPts val="0"/>
              </a:spcBef>
              <a:spcAft>
                <a:spcPts val="800"/>
              </a:spcAft>
              <a:buClr>
                <a:srgbClr val="666666"/>
              </a:buClr>
              <a:buSzPct val="111111"/>
              <a:buChar char="●"/>
            </a:pPr>
            <a:r>
              <a:rPr b="1" lang="en-US" sz="1800">
                <a:solidFill>
                  <a:srgbClr val="666666"/>
                </a:solidFill>
              </a:rPr>
              <a:t>ATMega328 Microcontrolle</a:t>
            </a:r>
            <a:r>
              <a:rPr b="1" lang="en-US" sz="2000">
                <a:solidFill>
                  <a:srgbClr val="666666"/>
                </a:solidFill>
              </a:rPr>
              <a:t>r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UV Sensor</a:t>
            </a:r>
          </a:p>
          <a:p>
            <a:pPr indent="-342900" lvl="0" marL="457200" rtl="0">
              <a:lnSpc>
                <a:spcPct val="110000"/>
              </a:lnSpc>
              <a:spcBef>
                <a:spcPts val="0"/>
              </a:spcBef>
              <a:spcAft>
                <a:spcPts val="800"/>
              </a:spcAft>
              <a:buClr>
                <a:srgbClr val="595959"/>
              </a:buClr>
              <a:buSzPct val="100000"/>
              <a:buChar char="●"/>
            </a:pPr>
            <a:r>
              <a:rPr b="1" lang="en-US" sz="1800">
                <a:solidFill>
                  <a:srgbClr val="555555"/>
                </a:solidFill>
              </a:rPr>
              <a:t>ML8511 UV Sensor</a:t>
            </a:r>
          </a:p>
          <a:p>
            <a:pPr indent="-3429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1800">
                <a:solidFill>
                  <a:srgbClr val="595959"/>
                </a:solidFill>
              </a:rPr>
              <a:t>Outputs an analog signal  in relation to the amount of UV light it detects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11111"/>
              <a:buChar char="●"/>
            </a:pPr>
            <a:r>
              <a:rPr b="1" lang="en-US" sz="1800">
                <a:solidFill>
                  <a:srgbClr val="595959"/>
                </a:solidFill>
              </a:rPr>
              <a:t>Detects 290-380 nm wavelengths</a:t>
            </a:r>
            <a:r>
              <a:rPr b="1" lang="en-US" sz="2000">
                <a:solidFill>
                  <a:srgbClr val="595959"/>
                </a:solidFill>
              </a:rPr>
              <a:t> </a:t>
            </a:r>
          </a:p>
        </p:txBody>
      </p:sp>
      <p:pic>
        <p:nvPicPr>
          <p:cNvPr id="221" name="Shape 2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303225" y="2182016"/>
            <a:ext cx="2593549" cy="2593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Shape 2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6724" y="551399"/>
            <a:ext cx="2324500" cy="1630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Shape 2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556725" y="4593933"/>
            <a:ext cx="2121450" cy="212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Shape 2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Fall </a:t>
            </a:r>
            <a:r>
              <a:rPr b="0" i="0" lang="en-US" sz="3600" u="none" cap="small" strike="noStrike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Electronics #2</a:t>
            </a:r>
          </a:p>
        </p:txBody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4982400" y="4951600"/>
            <a:ext cx="2516400" cy="18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lvl="0" rtl="0" algn="ctr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rgbClr val="1D313D"/>
              </a:solidFill>
              <a:highlight>
                <a:srgbClr val="FFFFFF"/>
              </a:highlight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t/>
            </a:r>
            <a:endParaRPr sz="2000">
              <a:solidFill>
                <a:srgbClr val="595959"/>
              </a:solidFill>
            </a:endParaRPr>
          </a:p>
        </p:txBody>
      </p:sp>
      <p:pic>
        <p:nvPicPr>
          <p:cNvPr id="231" name="Shape 2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77091" y="5749598"/>
            <a:ext cx="622800" cy="110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Shape 2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13214" y="5004854"/>
            <a:ext cx="1700975" cy="170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Shape 2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5308237"/>
            <a:ext cx="1986649" cy="1393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Shape 234"/>
          <p:cNvSpPr txBox="1"/>
          <p:nvPr/>
        </p:nvSpPr>
        <p:spPr>
          <a:xfrm>
            <a:off x="521825" y="1771066"/>
            <a:ext cx="5034900" cy="445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Arduino Uno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595959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Sparkfun Weather Shield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595959"/>
              </a:solidFill>
            </a:endParaRP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Reads temperature, pressure, humidity, and luminosity all in one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Sparkfun ToF Range Finder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Measures distances up to 25cm in addition to measuring luminosity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Data to accompany marshmallow video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00787" y="5327191"/>
            <a:ext cx="1355700" cy="135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Shape 2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09199" y="718595"/>
            <a:ext cx="4420928" cy="2947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Shape 2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09198" y="3969575"/>
            <a:ext cx="4332644" cy="2888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Shape 2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6150" y="53100"/>
            <a:ext cx="3344400" cy="334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55375" y="4054983"/>
            <a:ext cx="3524250" cy="1781175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Shape 244"/>
          <p:cNvSpPr txBox="1"/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lvl="0" rtl="0">
              <a:spcBef>
                <a:spcPts val="0"/>
              </a:spcBef>
              <a:buClr>
                <a:schemeClr val="dk2"/>
              </a:buClr>
              <a:buSzPct val="25000"/>
              <a:buFont typeface="Arial Black"/>
              <a:buNone/>
            </a:pPr>
            <a:r>
              <a:rPr lang="en-US" sz="3600" cap="small">
                <a:solidFill>
                  <a:schemeClr val="dk2"/>
                </a:solidFill>
                <a:latin typeface="Arial Black"/>
                <a:ea typeface="Arial Black"/>
                <a:cs typeface="Arial Black"/>
                <a:sym typeface="Arial Black"/>
              </a:rPr>
              <a:t>Data Logging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521825" y="1771066"/>
            <a:ext cx="5034900" cy="193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-US" sz="2800">
                <a:solidFill>
                  <a:srgbClr val="595959"/>
                </a:solidFill>
              </a:rPr>
              <a:t>OpenLog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b="1" sz="600">
              <a:solidFill>
                <a:srgbClr val="595959"/>
              </a:solidFill>
            </a:endParaRP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Serial output from Arduinos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Writes data onto MicroSD card</a:t>
            </a:r>
          </a:p>
          <a:p>
            <a:pPr indent="-355600" lvl="0" marL="457200" rtl="0">
              <a:spcBef>
                <a:spcPts val="0"/>
              </a:spcBef>
              <a:buClr>
                <a:srgbClr val="595959"/>
              </a:buClr>
              <a:buSzPct val="100000"/>
              <a:buChar char="●"/>
            </a:pPr>
            <a:r>
              <a:rPr b="1" lang="en-US" sz="2000">
                <a:solidFill>
                  <a:srgbClr val="595959"/>
                </a:solidFill>
              </a:rPr>
              <a:t>One for each electronics package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5297400" y="3891500"/>
            <a:ext cx="35619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lang="en-US" sz="1100">
                <a:solidFill>
                  <a:srgbClr val="666666"/>
                </a:solidFill>
              </a:rPr>
              <a:t>Images courtesy of Sparkfun Electronics</a:t>
            </a:r>
          </a:p>
        </p:txBody>
      </p:sp>
      <p:pic>
        <p:nvPicPr>
          <p:cNvPr id="247" name="Shape 247"/>
          <p:cNvPicPr preferRelativeResize="0"/>
          <p:nvPr/>
        </p:nvPicPr>
        <p:blipFill rotWithShape="1">
          <a:blip r:embed="rId5">
            <a:alphaModFix/>
          </a:blip>
          <a:srcRect b="4044" l="0" r="0" t="4044"/>
          <a:stretch/>
        </p:blipFill>
        <p:spPr>
          <a:xfrm>
            <a:off x="394928" y="4175733"/>
            <a:ext cx="3200111" cy="2254166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292625" y="3541533"/>
            <a:ext cx="2915100" cy="3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>
                <a:latin typeface="Arial Black"/>
                <a:ea typeface="Arial Black"/>
                <a:cs typeface="Arial Black"/>
                <a:sym typeface="Arial Black"/>
              </a:rPr>
              <a:t>Sample logs</a:t>
            </a:r>
          </a:p>
        </p:txBody>
      </p:sp>
      <p:pic>
        <p:nvPicPr>
          <p:cNvPr id="249" name="Shape 2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395854" y="6043033"/>
            <a:ext cx="585300" cy="8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Essential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Essential">
  <a:themeElements>
    <a:clrScheme name="Elemental">
      <a:dk1>
        <a:srgbClr val="000000"/>
      </a:dk1>
      <a:lt1>
        <a:srgbClr val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